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7"/>
  </p:notesMasterIdLst>
  <p:sldIdLst>
    <p:sldId id="256" r:id="rId2"/>
    <p:sldId id="259" r:id="rId3"/>
    <p:sldId id="257" r:id="rId4"/>
    <p:sldId id="260" r:id="rId5"/>
    <p:sldId id="258" r:id="rId6"/>
    <p:sldId id="267" r:id="rId7"/>
    <p:sldId id="263" r:id="rId8"/>
    <p:sldId id="265" r:id="rId9"/>
    <p:sldId id="266" r:id="rId10"/>
    <p:sldId id="261" r:id="rId11"/>
    <p:sldId id="264" r:id="rId12"/>
    <p:sldId id="262" r:id="rId13"/>
    <p:sldId id="270"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31"/>
  </p:normalViewPr>
  <p:slideViewPr>
    <p:cSldViewPr snapToGrid="0">
      <p:cViewPr varScale="1">
        <p:scale>
          <a:sx n="90" d="100"/>
          <a:sy n="90" d="100"/>
        </p:scale>
        <p:origin x="232"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FB2D86-FCFD-4A42-9AD3-4F0162F08AD5}"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6E05D859-0769-4FE8-B141-C2B62BAA8E84}">
      <dgm:prSet/>
      <dgm:spPr/>
      <dgm:t>
        <a:bodyPr/>
        <a:lstStyle/>
        <a:p>
          <a:r>
            <a:rPr lang="en-US"/>
            <a:t>I created a new alternative dataset that included the race variable for police.</a:t>
          </a:r>
        </a:p>
      </dgm:t>
    </dgm:pt>
    <dgm:pt modelId="{12BB3530-490D-4F0E-AEAC-8291F311DE05}" type="parTrans" cxnId="{2DD290EC-6470-4232-87F5-E5B77EBFC77F}">
      <dgm:prSet/>
      <dgm:spPr/>
      <dgm:t>
        <a:bodyPr/>
        <a:lstStyle/>
        <a:p>
          <a:endParaRPr lang="en-US"/>
        </a:p>
      </dgm:t>
    </dgm:pt>
    <dgm:pt modelId="{CC00CEC4-BC09-42E3-9EF8-50E0206CFED2}" type="sibTrans" cxnId="{2DD290EC-6470-4232-87F5-E5B77EBFC77F}">
      <dgm:prSet/>
      <dgm:spPr/>
      <dgm:t>
        <a:bodyPr/>
        <a:lstStyle/>
        <a:p>
          <a:endParaRPr lang="en-US"/>
        </a:p>
      </dgm:t>
    </dgm:pt>
    <dgm:pt modelId="{2FBBA147-E6F5-4A21-B343-CC4A78E29B95}">
      <dgm:prSet/>
      <dgm:spPr/>
      <dgm:t>
        <a:bodyPr/>
        <a:lstStyle/>
        <a:p>
          <a:r>
            <a:rPr lang="en-US"/>
            <a:t>I then adjusted the functions made by the authors to enable this change to run</a:t>
          </a:r>
        </a:p>
      </dgm:t>
    </dgm:pt>
    <dgm:pt modelId="{B7CA8717-DF3E-41F0-B50C-3194F8FBEFA1}" type="parTrans" cxnId="{BED915D9-06F7-4754-ABD4-D7D4D46E0888}">
      <dgm:prSet/>
      <dgm:spPr/>
      <dgm:t>
        <a:bodyPr/>
        <a:lstStyle/>
        <a:p>
          <a:endParaRPr lang="en-US"/>
        </a:p>
      </dgm:t>
    </dgm:pt>
    <dgm:pt modelId="{8733F477-68A1-4B68-AED5-E71FE419E2D6}" type="sibTrans" cxnId="{BED915D9-06F7-4754-ABD4-D7D4D46E0888}">
      <dgm:prSet/>
      <dgm:spPr/>
      <dgm:t>
        <a:bodyPr/>
        <a:lstStyle/>
        <a:p>
          <a:endParaRPr lang="en-US"/>
        </a:p>
      </dgm:t>
    </dgm:pt>
    <dgm:pt modelId="{89B04447-3C52-48A7-B062-405CCD186BCF}">
      <dgm:prSet/>
      <dgm:spPr/>
      <dgm:t>
        <a:bodyPr/>
        <a:lstStyle/>
        <a:p>
          <a:r>
            <a:rPr lang="en-US"/>
            <a:t>To align with methodology used where they ran 4 models each with an extra variable, I did similarly adding a 5</a:t>
          </a:r>
          <a:r>
            <a:rPr lang="en-US" baseline="30000"/>
            <a:t>th</a:t>
          </a:r>
          <a:r>
            <a:rPr lang="en-US"/>
            <a:t> model which included this new variable and reran all new code</a:t>
          </a:r>
        </a:p>
      </dgm:t>
    </dgm:pt>
    <dgm:pt modelId="{FB6167D9-1F40-4770-A962-D2206D334024}" type="parTrans" cxnId="{D0C86F2C-8C14-4900-B01B-67850CF6A0DC}">
      <dgm:prSet/>
      <dgm:spPr/>
      <dgm:t>
        <a:bodyPr/>
        <a:lstStyle/>
        <a:p>
          <a:endParaRPr lang="en-US"/>
        </a:p>
      </dgm:t>
    </dgm:pt>
    <dgm:pt modelId="{DC43F555-98AC-4E5D-912A-4EA07602565B}" type="sibTrans" cxnId="{D0C86F2C-8C14-4900-B01B-67850CF6A0DC}">
      <dgm:prSet/>
      <dgm:spPr/>
      <dgm:t>
        <a:bodyPr/>
        <a:lstStyle/>
        <a:p>
          <a:endParaRPr lang="en-US"/>
        </a:p>
      </dgm:t>
    </dgm:pt>
    <dgm:pt modelId="{8A0A5EF9-6994-3B41-91D2-08AEC26F8983}" type="pres">
      <dgm:prSet presAssocID="{C6FB2D86-FCFD-4A42-9AD3-4F0162F08AD5}" presName="linear" presStyleCnt="0">
        <dgm:presLayoutVars>
          <dgm:animLvl val="lvl"/>
          <dgm:resizeHandles val="exact"/>
        </dgm:presLayoutVars>
      </dgm:prSet>
      <dgm:spPr/>
    </dgm:pt>
    <dgm:pt modelId="{E1213891-785A-4043-8E9B-C71D0E953577}" type="pres">
      <dgm:prSet presAssocID="{6E05D859-0769-4FE8-B141-C2B62BAA8E84}" presName="parentText" presStyleLbl="node1" presStyleIdx="0" presStyleCnt="3">
        <dgm:presLayoutVars>
          <dgm:chMax val="0"/>
          <dgm:bulletEnabled val="1"/>
        </dgm:presLayoutVars>
      </dgm:prSet>
      <dgm:spPr/>
    </dgm:pt>
    <dgm:pt modelId="{148F838D-D591-7446-82B4-00BF48099588}" type="pres">
      <dgm:prSet presAssocID="{CC00CEC4-BC09-42E3-9EF8-50E0206CFED2}" presName="spacer" presStyleCnt="0"/>
      <dgm:spPr/>
    </dgm:pt>
    <dgm:pt modelId="{D6A8D920-4441-3841-959B-9A9232EA3022}" type="pres">
      <dgm:prSet presAssocID="{2FBBA147-E6F5-4A21-B343-CC4A78E29B95}" presName="parentText" presStyleLbl="node1" presStyleIdx="1" presStyleCnt="3">
        <dgm:presLayoutVars>
          <dgm:chMax val="0"/>
          <dgm:bulletEnabled val="1"/>
        </dgm:presLayoutVars>
      </dgm:prSet>
      <dgm:spPr/>
    </dgm:pt>
    <dgm:pt modelId="{39029AB2-E38D-094F-99D8-11086B67A31E}" type="pres">
      <dgm:prSet presAssocID="{8733F477-68A1-4B68-AED5-E71FE419E2D6}" presName="spacer" presStyleCnt="0"/>
      <dgm:spPr/>
    </dgm:pt>
    <dgm:pt modelId="{AD2E6A32-ED5A-C04E-9077-FC6D705D4205}" type="pres">
      <dgm:prSet presAssocID="{89B04447-3C52-48A7-B062-405CCD186BCF}" presName="parentText" presStyleLbl="node1" presStyleIdx="2" presStyleCnt="3">
        <dgm:presLayoutVars>
          <dgm:chMax val="0"/>
          <dgm:bulletEnabled val="1"/>
        </dgm:presLayoutVars>
      </dgm:prSet>
      <dgm:spPr/>
    </dgm:pt>
  </dgm:ptLst>
  <dgm:cxnLst>
    <dgm:cxn modelId="{C77D9008-127F-764E-9908-B4CA157E4358}" type="presOf" srcId="{6E05D859-0769-4FE8-B141-C2B62BAA8E84}" destId="{E1213891-785A-4043-8E9B-C71D0E953577}" srcOrd="0" destOrd="0" presId="urn:microsoft.com/office/officeart/2005/8/layout/vList2"/>
    <dgm:cxn modelId="{D0C86F2C-8C14-4900-B01B-67850CF6A0DC}" srcId="{C6FB2D86-FCFD-4A42-9AD3-4F0162F08AD5}" destId="{89B04447-3C52-48A7-B062-405CCD186BCF}" srcOrd="2" destOrd="0" parTransId="{FB6167D9-1F40-4770-A962-D2206D334024}" sibTransId="{DC43F555-98AC-4E5D-912A-4EA07602565B}"/>
    <dgm:cxn modelId="{88F4245A-E69D-D140-9906-E6C06CCCB9DD}" type="presOf" srcId="{89B04447-3C52-48A7-B062-405CCD186BCF}" destId="{AD2E6A32-ED5A-C04E-9077-FC6D705D4205}" srcOrd="0" destOrd="0" presId="urn:microsoft.com/office/officeart/2005/8/layout/vList2"/>
    <dgm:cxn modelId="{F95FA9AC-A482-4648-91B3-0909B239E587}" type="presOf" srcId="{C6FB2D86-FCFD-4A42-9AD3-4F0162F08AD5}" destId="{8A0A5EF9-6994-3B41-91D2-08AEC26F8983}" srcOrd="0" destOrd="0" presId="urn:microsoft.com/office/officeart/2005/8/layout/vList2"/>
    <dgm:cxn modelId="{BED915D9-06F7-4754-ABD4-D7D4D46E0888}" srcId="{C6FB2D86-FCFD-4A42-9AD3-4F0162F08AD5}" destId="{2FBBA147-E6F5-4A21-B343-CC4A78E29B95}" srcOrd="1" destOrd="0" parTransId="{B7CA8717-DF3E-41F0-B50C-3194F8FBEFA1}" sibTransId="{8733F477-68A1-4B68-AED5-E71FE419E2D6}"/>
    <dgm:cxn modelId="{2DD290EC-6470-4232-87F5-E5B77EBFC77F}" srcId="{C6FB2D86-FCFD-4A42-9AD3-4F0162F08AD5}" destId="{6E05D859-0769-4FE8-B141-C2B62BAA8E84}" srcOrd="0" destOrd="0" parTransId="{12BB3530-490D-4F0E-AEAC-8291F311DE05}" sibTransId="{CC00CEC4-BC09-42E3-9EF8-50E0206CFED2}"/>
    <dgm:cxn modelId="{32D91BF5-4FC1-8840-BF40-5D4D4D13C2B0}" type="presOf" srcId="{2FBBA147-E6F5-4A21-B343-CC4A78E29B95}" destId="{D6A8D920-4441-3841-959B-9A9232EA3022}" srcOrd="0" destOrd="0" presId="urn:microsoft.com/office/officeart/2005/8/layout/vList2"/>
    <dgm:cxn modelId="{D9CDF157-9A41-0F44-85D0-490D0347A3DF}" type="presParOf" srcId="{8A0A5EF9-6994-3B41-91D2-08AEC26F8983}" destId="{E1213891-785A-4043-8E9B-C71D0E953577}" srcOrd="0" destOrd="0" presId="urn:microsoft.com/office/officeart/2005/8/layout/vList2"/>
    <dgm:cxn modelId="{43F7C2D9-0823-5743-90BD-2B5F539EC274}" type="presParOf" srcId="{8A0A5EF9-6994-3B41-91D2-08AEC26F8983}" destId="{148F838D-D591-7446-82B4-00BF48099588}" srcOrd="1" destOrd="0" presId="urn:microsoft.com/office/officeart/2005/8/layout/vList2"/>
    <dgm:cxn modelId="{462BBBF9-2F22-4A4A-BC14-F51E52204238}" type="presParOf" srcId="{8A0A5EF9-6994-3B41-91D2-08AEC26F8983}" destId="{D6A8D920-4441-3841-959B-9A9232EA3022}" srcOrd="2" destOrd="0" presId="urn:microsoft.com/office/officeart/2005/8/layout/vList2"/>
    <dgm:cxn modelId="{521962CA-5ECB-624D-936A-15AE850061A5}" type="presParOf" srcId="{8A0A5EF9-6994-3B41-91D2-08AEC26F8983}" destId="{39029AB2-E38D-094F-99D8-11086B67A31E}" srcOrd="3" destOrd="0" presId="urn:microsoft.com/office/officeart/2005/8/layout/vList2"/>
    <dgm:cxn modelId="{C196C153-3C0E-1440-B3AB-32E8A9D355FC}" type="presParOf" srcId="{8A0A5EF9-6994-3B41-91D2-08AEC26F8983}" destId="{AD2E6A32-ED5A-C04E-9077-FC6D705D420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E3E712-EBD4-49ED-ABF2-D4C0349282D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B17FAF98-ECE0-4199-9D9A-99505EBB561D}">
      <dgm:prSet/>
      <dgm:spPr/>
      <dgm:t>
        <a:bodyPr/>
        <a:lstStyle/>
        <a:p>
          <a:r>
            <a:rPr lang="en-US" dirty="0"/>
            <a:t>The authors did not include the officer race and as all the statistics show they were right not to. </a:t>
          </a:r>
        </a:p>
      </dgm:t>
    </dgm:pt>
    <dgm:pt modelId="{DB480125-C6AC-49A7-A6F7-F43D8165C54B}" type="parTrans" cxnId="{7418CF89-403F-4B81-8C5E-CDBB7880659D}">
      <dgm:prSet/>
      <dgm:spPr/>
      <dgm:t>
        <a:bodyPr/>
        <a:lstStyle/>
        <a:p>
          <a:endParaRPr lang="en-US"/>
        </a:p>
      </dgm:t>
    </dgm:pt>
    <dgm:pt modelId="{E65D6201-3397-477A-9AD3-53A6F3F00B4C}" type="sibTrans" cxnId="{7418CF89-403F-4B81-8C5E-CDBB7880659D}">
      <dgm:prSet/>
      <dgm:spPr/>
      <dgm:t>
        <a:bodyPr/>
        <a:lstStyle/>
        <a:p>
          <a:endParaRPr lang="en-US"/>
        </a:p>
      </dgm:t>
    </dgm:pt>
    <dgm:pt modelId="{F0684896-8384-4302-A7B6-5568F9972183}">
      <dgm:prSet/>
      <dgm:spPr/>
      <dgm:t>
        <a:bodyPr/>
        <a:lstStyle/>
        <a:p>
          <a:r>
            <a:rPr lang="en-US"/>
            <a:t>This dataset would indicate that the race of the officer is not statistically significant or have any notable impact on the dataset as far as I can prove.</a:t>
          </a:r>
        </a:p>
      </dgm:t>
    </dgm:pt>
    <dgm:pt modelId="{4C8D7A74-1EEA-440A-B595-D9250BAC4DE4}" type="parTrans" cxnId="{5BABC1E3-48A5-47B2-A6AD-8F9C25418427}">
      <dgm:prSet/>
      <dgm:spPr/>
      <dgm:t>
        <a:bodyPr/>
        <a:lstStyle/>
        <a:p>
          <a:endParaRPr lang="en-US"/>
        </a:p>
      </dgm:t>
    </dgm:pt>
    <dgm:pt modelId="{FFCC8B80-CD34-421B-BD6D-E3F07A27A84C}" type="sibTrans" cxnId="{5BABC1E3-48A5-47B2-A6AD-8F9C25418427}">
      <dgm:prSet/>
      <dgm:spPr/>
      <dgm:t>
        <a:bodyPr/>
        <a:lstStyle/>
        <a:p>
          <a:endParaRPr lang="en-US"/>
        </a:p>
      </dgm:t>
    </dgm:pt>
    <dgm:pt modelId="{DEAEBEB0-07D2-48D1-94B9-675F44C7B6F5}">
      <dgm:prSet/>
      <dgm:spPr/>
      <dgm:t>
        <a:bodyPr/>
        <a:lstStyle/>
        <a:p>
          <a:r>
            <a:rPr lang="en-US" dirty="0"/>
            <a:t>Given the evidence for officer race not being a relevant factor and evidence from the study mentioned earlier I am left unsure of what to make of the officer race factor.</a:t>
          </a:r>
        </a:p>
      </dgm:t>
    </dgm:pt>
    <dgm:pt modelId="{F7DB2BD6-730F-4AD9-81F6-E32E8ED0234C}" type="parTrans" cxnId="{53D48C08-CE67-4FD7-97F6-78B6BA02D0C9}">
      <dgm:prSet/>
      <dgm:spPr/>
      <dgm:t>
        <a:bodyPr/>
        <a:lstStyle/>
        <a:p>
          <a:endParaRPr lang="en-US"/>
        </a:p>
      </dgm:t>
    </dgm:pt>
    <dgm:pt modelId="{26E4DD59-CE65-46C6-AB82-05984F3E0D0E}" type="sibTrans" cxnId="{53D48C08-CE67-4FD7-97F6-78B6BA02D0C9}">
      <dgm:prSet/>
      <dgm:spPr/>
      <dgm:t>
        <a:bodyPr/>
        <a:lstStyle/>
        <a:p>
          <a:endParaRPr lang="en-US"/>
        </a:p>
      </dgm:t>
    </dgm:pt>
    <dgm:pt modelId="{84CDF6C3-7A1C-7D47-82CC-F25DBE19ABD4}" type="pres">
      <dgm:prSet presAssocID="{50E3E712-EBD4-49ED-ABF2-D4C0349282D7}" presName="linear" presStyleCnt="0">
        <dgm:presLayoutVars>
          <dgm:animLvl val="lvl"/>
          <dgm:resizeHandles val="exact"/>
        </dgm:presLayoutVars>
      </dgm:prSet>
      <dgm:spPr/>
    </dgm:pt>
    <dgm:pt modelId="{4C6221D8-EBC1-9A46-ACB2-C5D733BE6F02}" type="pres">
      <dgm:prSet presAssocID="{B17FAF98-ECE0-4199-9D9A-99505EBB561D}" presName="parentText" presStyleLbl="node1" presStyleIdx="0" presStyleCnt="3">
        <dgm:presLayoutVars>
          <dgm:chMax val="0"/>
          <dgm:bulletEnabled val="1"/>
        </dgm:presLayoutVars>
      </dgm:prSet>
      <dgm:spPr/>
    </dgm:pt>
    <dgm:pt modelId="{02BCE281-FADA-2F4F-84C6-6D0FAF7B21CA}" type="pres">
      <dgm:prSet presAssocID="{E65D6201-3397-477A-9AD3-53A6F3F00B4C}" presName="spacer" presStyleCnt="0"/>
      <dgm:spPr/>
    </dgm:pt>
    <dgm:pt modelId="{15FFB837-3C7D-9D42-9E95-5FB293812590}" type="pres">
      <dgm:prSet presAssocID="{F0684896-8384-4302-A7B6-5568F9972183}" presName="parentText" presStyleLbl="node1" presStyleIdx="1" presStyleCnt="3">
        <dgm:presLayoutVars>
          <dgm:chMax val="0"/>
          <dgm:bulletEnabled val="1"/>
        </dgm:presLayoutVars>
      </dgm:prSet>
      <dgm:spPr/>
    </dgm:pt>
    <dgm:pt modelId="{E4CC81B8-2EF6-C442-A333-C2E06F8E46FC}" type="pres">
      <dgm:prSet presAssocID="{FFCC8B80-CD34-421B-BD6D-E3F07A27A84C}" presName="spacer" presStyleCnt="0"/>
      <dgm:spPr/>
    </dgm:pt>
    <dgm:pt modelId="{5146ED1F-6843-5E4D-943A-B7844F47AC3D}" type="pres">
      <dgm:prSet presAssocID="{DEAEBEB0-07D2-48D1-94B9-675F44C7B6F5}" presName="parentText" presStyleLbl="node1" presStyleIdx="2" presStyleCnt="3">
        <dgm:presLayoutVars>
          <dgm:chMax val="0"/>
          <dgm:bulletEnabled val="1"/>
        </dgm:presLayoutVars>
      </dgm:prSet>
      <dgm:spPr/>
    </dgm:pt>
  </dgm:ptLst>
  <dgm:cxnLst>
    <dgm:cxn modelId="{53D48C08-CE67-4FD7-97F6-78B6BA02D0C9}" srcId="{50E3E712-EBD4-49ED-ABF2-D4C0349282D7}" destId="{DEAEBEB0-07D2-48D1-94B9-675F44C7B6F5}" srcOrd="2" destOrd="0" parTransId="{F7DB2BD6-730F-4AD9-81F6-E32E8ED0234C}" sibTransId="{26E4DD59-CE65-46C6-AB82-05984F3E0D0E}"/>
    <dgm:cxn modelId="{17DB5414-B9DF-1B44-80CA-3E8A127AB54E}" type="presOf" srcId="{B17FAF98-ECE0-4199-9D9A-99505EBB561D}" destId="{4C6221D8-EBC1-9A46-ACB2-C5D733BE6F02}" srcOrd="0" destOrd="0" presId="urn:microsoft.com/office/officeart/2005/8/layout/vList2"/>
    <dgm:cxn modelId="{2E5B9C52-A80B-904D-AC38-9E157B468501}" type="presOf" srcId="{DEAEBEB0-07D2-48D1-94B9-675F44C7B6F5}" destId="{5146ED1F-6843-5E4D-943A-B7844F47AC3D}" srcOrd="0" destOrd="0" presId="urn:microsoft.com/office/officeart/2005/8/layout/vList2"/>
    <dgm:cxn modelId="{7418CF89-403F-4B81-8C5E-CDBB7880659D}" srcId="{50E3E712-EBD4-49ED-ABF2-D4C0349282D7}" destId="{B17FAF98-ECE0-4199-9D9A-99505EBB561D}" srcOrd="0" destOrd="0" parTransId="{DB480125-C6AC-49A7-A6F7-F43D8165C54B}" sibTransId="{E65D6201-3397-477A-9AD3-53A6F3F00B4C}"/>
    <dgm:cxn modelId="{DC391091-5D31-AE43-8C69-F9AD694F239B}" type="presOf" srcId="{F0684896-8384-4302-A7B6-5568F9972183}" destId="{15FFB837-3C7D-9D42-9E95-5FB293812590}" srcOrd="0" destOrd="0" presId="urn:microsoft.com/office/officeart/2005/8/layout/vList2"/>
    <dgm:cxn modelId="{6D9D1DB3-ADCF-9A47-BA38-4281F72878C3}" type="presOf" srcId="{50E3E712-EBD4-49ED-ABF2-D4C0349282D7}" destId="{84CDF6C3-7A1C-7D47-82CC-F25DBE19ABD4}" srcOrd="0" destOrd="0" presId="urn:microsoft.com/office/officeart/2005/8/layout/vList2"/>
    <dgm:cxn modelId="{5BABC1E3-48A5-47B2-A6AD-8F9C25418427}" srcId="{50E3E712-EBD4-49ED-ABF2-D4C0349282D7}" destId="{F0684896-8384-4302-A7B6-5568F9972183}" srcOrd="1" destOrd="0" parTransId="{4C8D7A74-1EEA-440A-B595-D9250BAC4DE4}" sibTransId="{FFCC8B80-CD34-421B-BD6D-E3F07A27A84C}"/>
    <dgm:cxn modelId="{9B12A2FE-3078-6F48-BD9A-E7E5A95C3B4F}" type="presParOf" srcId="{84CDF6C3-7A1C-7D47-82CC-F25DBE19ABD4}" destId="{4C6221D8-EBC1-9A46-ACB2-C5D733BE6F02}" srcOrd="0" destOrd="0" presId="urn:microsoft.com/office/officeart/2005/8/layout/vList2"/>
    <dgm:cxn modelId="{61FB7C42-A0D3-1A4C-BB59-850915E328C3}" type="presParOf" srcId="{84CDF6C3-7A1C-7D47-82CC-F25DBE19ABD4}" destId="{02BCE281-FADA-2F4F-84C6-6D0FAF7B21CA}" srcOrd="1" destOrd="0" presId="urn:microsoft.com/office/officeart/2005/8/layout/vList2"/>
    <dgm:cxn modelId="{C626B7E5-44CD-E14F-B296-BF7895DC6F2E}" type="presParOf" srcId="{84CDF6C3-7A1C-7D47-82CC-F25DBE19ABD4}" destId="{15FFB837-3C7D-9D42-9E95-5FB293812590}" srcOrd="2" destOrd="0" presId="urn:microsoft.com/office/officeart/2005/8/layout/vList2"/>
    <dgm:cxn modelId="{86EA4DF7-0426-A14B-9898-E0D1C97D6A91}" type="presParOf" srcId="{84CDF6C3-7A1C-7D47-82CC-F25DBE19ABD4}" destId="{E4CC81B8-2EF6-C442-A333-C2E06F8E46FC}" srcOrd="3" destOrd="0" presId="urn:microsoft.com/office/officeart/2005/8/layout/vList2"/>
    <dgm:cxn modelId="{CDFA40E7-09BC-8C4F-97F1-EC2F7919DF58}" type="presParOf" srcId="{84CDF6C3-7A1C-7D47-82CC-F25DBE19ABD4}" destId="{5146ED1F-6843-5E4D-943A-B7844F47AC3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13891-785A-4043-8E9B-C71D0E953577}">
      <dsp:nvSpPr>
        <dsp:cNvPr id="0" name=""/>
        <dsp:cNvSpPr/>
      </dsp:nvSpPr>
      <dsp:spPr>
        <a:xfrm>
          <a:off x="0" y="30531"/>
          <a:ext cx="10927829" cy="133116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I created a new alternative dataset that included the race variable for police.</a:t>
          </a:r>
        </a:p>
      </dsp:txBody>
      <dsp:txXfrm>
        <a:off x="64982" y="95513"/>
        <a:ext cx="10797865" cy="1201203"/>
      </dsp:txXfrm>
    </dsp:sp>
    <dsp:sp modelId="{D6A8D920-4441-3841-959B-9A9232EA3022}">
      <dsp:nvSpPr>
        <dsp:cNvPr id="0" name=""/>
        <dsp:cNvSpPr/>
      </dsp:nvSpPr>
      <dsp:spPr>
        <a:xfrm>
          <a:off x="0" y="1430818"/>
          <a:ext cx="10927829" cy="1331167"/>
        </a:xfrm>
        <a:prstGeom prst="roundRect">
          <a:avLst/>
        </a:prstGeom>
        <a:solidFill>
          <a:schemeClr val="accent5">
            <a:hueOff val="393725"/>
            <a:satOff val="21144"/>
            <a:lumOff val="-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I then adjusted the functions made by the authors to enable this change to run</a:t>
          </a:r>
        </a:p>
      </dsp:txBody>
      <dsp:txXfrm>
        <a:off x="64982" y="1495800"/>
        <a:ext cx="10797865" cy="1201203"/>
      </dsp:txXfrm>
    </dsp:sp>
    <dsp:sp modelId="{AD2E6A32-ED5A-C04E-9077-FC6D705D4205}">
      <dsp:nvSpPr>
        <dsp:cNvPr id="0" name=""/>
        <dsp:cNvSpPr/>
      </dsp:nvSpPr>
      <dsp:spPr>
        <a:xfrm>
          <a:off x="0" y="2831106"/>
          <a:ext cx="10927829" cy="1331167"/>
        </a:xfrm>
        <a:prstGeom prst="roundRect">
          <a:avLst/>
        </a:prstGeom>
        <a:solidFill>
          <a:schemeClr val="accent5">
            <a:hueOff val="787450"/>
            <a:satOff val="42288"/>
            <a:lumOff val="-1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To align with methodology used where they ran 4 models each with an extra variable, I did similarly adding a 5</a:t>
          </a:r>
          <a:r>
            <a:rPr lang="en-US" sz="2400" kern="1200" baseline="30000"/>
            <a:t>th</a:t>
          </a:r>
          <a:r>
            <a:rPr lang="en-US" sz="2400" kern="1200"/>
            <a:t> model which included this new variable and reran all new code</a:t>
          </a:r>
        </a:p>
      </dsp:txBody>
      <dsp:txXfrm>
        <a:off x="64982" y="2896088"/>
        <a:ext cx="10797865" cy="12012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221D8-EBC1-9A46-ACB2-C5D733BE6F02}">
      <dsp:nvSpPr>
        <dsp:cNvPr id="0" name=""/>
        <dsp:cNvSpPr/>
      </dsp:nvSpPr>
      <dsp:spPr>
        <a:xfrm>
          <a:off x="0" y="85967"/>
          <a:ext cx="7559504" cy="198402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The authors did not include the officer race and as all the statistics show they were right not to. </a:t>
          </a:r>
        </a:p>
      </dsp:txBody>
      <dsp:txXfrm>
        <a:off x="96852" y="182819"/>
        <a:ext cx="7365800" cy="1790323"/>
      </dsp:txXfrm>
    </dsp:sp>
    <dsp:sp modelId="{15FFB837-3C7D-9D42-9E95-5FB293812590}">
      <dsp:nvSpPr>
        <dsp:cNvPr id="0" name=""/>
        <dsp:cNvSpPr/>
      </dsp:nvSpPr>
      <dsp:spPr>
        <a:xfrm>
          <a:off x="0" y="2150634"/>
          <a:ext cx="7559504" cy="1984027"/>
        </a:xfrm>
        <a:prstGeom prst="roundRect">
          <a:avLst/>
        </a:prstGeom>
        <a:solidFill>
          <a:schemeClr val="accent5">
            <a:hueOff val="393725"/>
            <a:satOff val="21144"/>
            <a:lumOff val="-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This dataset would indicate that the race of the officer is not statistically significant or have any notable impact on the dataset as far as I can prove.</a:t>
          </a:r>
        </a:p>
      </dsp:txBody>
      <dsp:txXfrm>
        <a:off x="96852" y="2247486"/>
        <a:ext cx="7365800" cy="1790323"/>
      </dsp:txXfrm>
    </dsp:sp>
    <dsp:sp modelId="{5146ED1F-6843-5E4D-943A-B7844F47AC3D}">
      <dsp:nvSpPr>
        <dsp:cNvPr id="0" name=""/>
        <dsp:cNvSpPr/>
      </dsp:nvSpPr>
      <dsp:spPr>
        <a:xfrm>
          <a:off x="0" y="4215302"/>
          <a:ext cx="7559504" cy="1984027"/>
        </a:xfrm>
        <a:prstGeom prst="roundRect">
          <a:avLst/>
        </a:prstGeom>
        <a:solidFill>
          <a:schemeClr val="accent5">
            <a:hueOff val="787450"/>
            <a:satOff val="42288"/>
            <a:lumOff val="-1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Given the evidence for officer race not being a relevant factor and evidence from the study mentioned earlier I am left unsure of what to make of the officer race factor.</a:t>
          </a:r>
        </a:p>
      </dsp:txBody>
      <dsp:txXfrm>
        <a:off x="96852" y="4312154"/>
        <a:ext cx="7365800" cy="17903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138A14-0A03-C94F-AD3F-33F4449D0115}" type="datetimeFigureOut">
              <a:rPr lang="en-US" smtClean="0"/>
              <a:t>4/2/23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10F6FF-60A4-124D-98AE-C4FB9EFBAD1C}" type="slidenum">
              <a:rPr lang="en-US" smtClean="0"/>
              <a:t>‹#›</a:t>
            </a:fld>
            <a:endParaRPr lang="en-US"/>
          </a:p>
        </p:txBody>
      </p:sp>
    </p:spTree>
    <p:extLst>
      <p:ext uri="{BB962C8B-B14F-4D97-AF65-F5344CB8AC3E}">
        <p14:creationId xmlns:p14="http://schemas.microsoft.com/office/powerpoint/2010/main" val="624178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i.org/10.1086/723973"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b="0" i="0" u="none" strike="noStrike" dirty="0">
                <a:solidFill>
                  <a:srgbClr val="FFFFFF"/>
                </a:solidFill>
                <a:effectLst/>
              </a:rPr>
              <a:t>Available at: </a:t>
            </a:r>
            <a:r>
              <a:rPr lang="en-IE" sz="1200" b="0" i="0" u="none" strike="noStrike" dirty="0">
                <a:solidFill>
                  <a:srgbClr val="FFFFFF"/>
                </a:solidFill>
                <a:effectLst/>
                <a:hlinkClick r:id="rId3"/>
              </a:rPr>
              <a:t>https://doi.org/10.1086/723973</a:t>
            </a:r>
            <a:r>
              <a:rPr lang="en-IE" sz="1200" b="0" i="0" u="none" strike="noStrike" dirty="0">
                <a:solidFill>
                  <a:srgbClr val="FFFFFF"/>
                </a:solidFill>
                <a:effectLst/>
              </a:rPr>
              <a:t>.</a:t>
            </a:r>
          </a:p>
          <a:p>
            <a:endParaRPr lang="en-US" dirty="0"/>
          </a:p>
        </p:txBody>
      </p:sp>
      <p:sp>
        <p:nvSpPr>
          <p:cNvPr id="4" name="Slide Number Placeholder 3"/>
          <p:cNvSpPr>
            <a:spLocks noGrp="1"/>
          </p:cNvSpPr>
          <p:nvPr>
            <p:ph type="sldNum" sz="quarter" idx="5"/>
          </p:nvPr>
        </p:nvSpPr>
        <p:spPr/>
        <p:txBody>
          <a:bodyPr/>
          <a:lstStyle/>
          <a:p>
            <a:fld id="{B010F6FF-60A4-124D-98AE-C4FB9EFBAD1C}" type="slidenum">
              <a:rPr lang="en-US" smtClean="0"/>
              <a:t>1</a:t>
            </a:fld>
            <a:endParaRPr lang="en-US"/>
          </a:p>
        </p:txBody>
      </p:sp>
    </p:spTree>
    <p:extLst>
      <p:ext uri="{BB962C8B-B14F-4D97-AF65-F5344CB8AC3E}">
        <p14:creationId xmlns:p14="http://schemas.microsoft.com/office/powerpoint/2010/main" val="173975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b="0" i="0" u="none" strike="noStrike" dirty="0">
                <a:solidFill>
                  <a:srgbClr val="000000"/>
                </a:solidFill>
                <a:effectLst/>
              </a:rPr>
              <a:t>Hoekstra, M. and Sloan, C.W. (2020) </a:t>
            </a:r>
            <a:r>
              <a:rPr lang="en-IE" b="0" i="1" u="none" strike="noStrike" dirty="0">
                <a:solidFill>
                  <a:srgbClr val="000000"/>
                </a:solidFill>
                <a:effectLst/>
              </a:rPr>
              <a:t>Does race matter for police use of force? evidence from 911 calls</a:t>
            </a:r>
            <a:r>
              <a:rPr lang="en-IE" b="0" i="0" u="none" strike="noStrike" dirty="0">
                <a:solidFill>
                  <a:srgbClr val="000000"/>
                </a:solidFill>
                <a:effectLst/>
              </a:rPr>
              <a:t>, </a:t>
            </a:r>
            <a:r>
              <a:rPr lang="en-IE" b="0" i="1" u="none" strike="noStrike" dirty="0">
                <a:solidFill>
                  <a:srgbClr val="000000"/>
                </a:solidFill>
                <a:effectLst/>
              </a:rPr>
              <a:t>NBER</a:t>
            </a:r>
            <a:r>
              <a:rPr lang="en-IE" b="0" i="0" u="none" strike="noStrike" dirty="0">
                <a:solidFill>
                  <a:srgbClr val="000000"/>
                </a:solidFill>
                <a:effectLst/>
              </a:rPr>
              <a:t>. Available at: https://</a:t>
            </a:r>
            <a:r>
              <a:rPr lang="en-IE" b="0" i="0" u="none" strike="noStrike" dirty="0" err="1">
                <a:solidFill>
                  <a:srgbClr val="000000"/>
                </a:solidFill>
                <a:effectLst/>
              </a:rPr>
              <a:t>www.nber.org</a:t>
            </a:r>
            <a:r>
              <a:rPr lang="en-IE" b="0" i="0" u="none" strike="noStrike" dirty="0">
                <a:solidFill>
                  <a:srgbClr val="000000"/>
                </a:solidFill>
                <a:effectLst/>
              </a:rPr>
              <a:t>/papers/w26774 (Accessed: April 2, 2023). </a:t>
            </a:r>
          </a:p>
          <a:p>
            <a:endParaRPr lang="en-US" dirty="0"/>
          </a:p>
        </p:txBody>
      </p:sp>
      <p:sp>
        <p:nvSpPr>
          <p:cNvPr id="4" name="Slide Number Placeholder 3"/>
          <p:cNvSpPr>
            <a:spLocks noGrp="1"/>
          </p:cNvSpPr>
          <p:nvPr>
            <p:ph type="sldNum" sz="quarter" idx="5"/>
          </p:nvPr>
        </p:nvSpPr>
        <p:spPr/>
        <p:txBody>
          <a:bodyPr/>
          <a:lstStyle/>
          <a:p>
            <a:fld id="{B010F6FF-60A4-124D-98AE-C4FB9EFBAD1C}" type="slidenum">
              <a:rPr lang="en-US" smtClean="0"/>
              <a:t>6</a:t>
            </a:fld>
            <a:endParaRPr lang="en-US"/>
          </a:p>
        </p:txBody>
      </p:sp>
    </p:spTree>
    <p:extLst>
      <p:ext uri="{BB962C8B-B14F-4D97-AF65-F5344CB8AC3E}">
        <p14:creationId xmlns:p14="http://schemas.microsoft.com/office/powerpoint/2010/main" val="1800600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Original-5 74</a:t>
            </a:r>
          </a:p>
          <a:p>
            <a:endParaRPr lang="en-US" dirty="0"/>
          </a:p>
        </p:txBody>
      </p:sp>
      <p:sp>
        <p:nvSpPr>
          <p:cNvPr id="4" name="Slide Number Placeholder 3"/>
          <p:cNvSpPr>
            <a:spLocks noGrp="1"/>
          </p:cNvSpPr>
          <p:nvPr>
            <p:ph type="sldNum" sz="quarter" idx="5"/>
          </p:nvPr>
        </p:nvSpPr>
        <p:spPr/>
        <p:txBody>
          <a:bodyPr/>
          <a:lstStyle/>
          <a:p>
            <a:fld id="{B010F6FF-60A4-124D-98AE-C4FB9EFBAD1C}" type="slidenum">
              <a:rPr lang="en-US" smtClean="0"/>
              <a:t>10</a:t>
            </a:fld>
            <a:endParaRPr lang="en-US"/>
          </a:p>
        </p:txBody>
      </p:sp>
    </p:spTree>
    <p:extLst>
      <p:ext uri="{BB962C8B-B14F-4D97-AF65-F5344CB8AC3E}">
        <p14:creationId xmlns:p14="http://schemas.microsoft.com/office/powerpoint/2010/main" val="1416725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 5-116</a:t>
            </a:r>
          </a:p>
        </p:txBody>
      </p:sp>
      <p:sp>
        <p:nvSpPr>
          <p:cNvPr id="4" name="Slide Number Placeholder 3"/>
          <p:cNvSpPr>
            <a:spLocks noGrp="1"/>
          </p:cNvSpPr>
          <p:nvPr>
            <p:ph type="sldNum" sz="quarter" idx="5"/>
          </p:nvPr>
        </p:nvSpPr>
        <p:spPr/>
        <p:txBody>
          <a:bodyPr/>
          <a:lstStyle/>
          <a:p>
            <a:fld id="{B010F6FF-60A4-124D-98AE-C4FB9EFBAD1C}" type="slidenum">
              <a:rPr lang="en-US" smtClean="0"/>
              <a:t>11</a:t>
            </a:fld>
            <a:endParaRPr lang="en-US"/>
          </a:p>
        </p:txBody>
      </p:sp>
    </p:spTree>
    <p:extLst>
      <p:ext uri="{BB962C8B-B14F-4D97-AF65-F5344CB8AC3E}">
        <p14:creationId xmlns:p14="http://schemas.microsoft.com/office/powerpoint/2010/main" val="3774968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Orig</a:t>
            </a:r>
            <a:r>
              <a:rPr lang="en-US" dirty="0"/>
              <a:t> 5 l 159</a:t>
            </a:r>
          </a:p>
          <a:p>
            <a:endParaRPr lang="en-US" dirty="0"/>
          </a:p>
        </p:txBody>
      </p:sp>
      <p:sp>
        <p:nvSpPr>
          <p:cNvPr id="4" name="Slide Number Placeholder 3"/>
          <p:cNvSpPr>
            <a:spLocks noGrp="1"/>
          </p:cNvSpPr>
          <p:nvPr>
            <p:ph type="sldNum" sz="quarter" idx="5"/>
          </p:nvPr>
        </p:nvSpPr>
        <p:spPr/>
        <p:txBody>
          <a:bodyPr/>
          <a:lstStyle/>
          <a:p>
            <a:fld id="{B010F6FF-60A4-124D-98AE-C4FB9EFBAD1C}" type="slidenum">
              <a:rPr lang="en-US" smtClean="0"/>
              <a:t>12</a:t>
            </a:fld>
            <a:endParaRPr lang="en-US"/>
          </a:p>
        </p:txBody>
      </p:sp>
    </p:spTree>
    <p:extLst>
      <p:ext uri="{BB962C8B-B14F-4D97-AF65-F5344CB8AC3E}">
        <p14:creationId xmlns:p14="http://schemas.microsoft.com/office/powerpoint/2010/main" val="2962625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A905-5714-E24A-2EC5-9A1B4A19B5D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8DD45C0-310C-5C25-3B7F-AB7F065C03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4D5C5ED-6F80-79BA-019D-CBC7526071DD}"/>
              </a:ext>
            </a:extLst>
          </p:cNvPr>
          <p:cNvSpPr>
            <a:spLocks noGrp="1"/>
          </p:cNvSpPr>
          <p:nvPr>
            <p:ph type="dt" sz="half" idx="10"/>
          </p:nvPr>
        </p:nvSpPr>
        <p:spPr/>
        <p:txBody>
          <a:bodyPr/>
          <a:lstStyle/>
          <a:p>
            <a:fld id="{F16CC05D-0AFF-784C-B2CA-5F84F2A7E753}" type="datetimeFigureOut">
              <a:rPr lang="en-US" smtClean="0"/>
              <a:t>4/2/23</a:t>
            </a:fld>
            <a:endParaRPr lang="en-US"/>
          </a:p>
        </p:txBody>
      </p:sp>
      <p:sp>
        <p:nvSpPr>
          <p:cNvPr id="5" name="Footer Placeholder 4">
            <a:extLst>
              <a:ext uri="{FF2B5EF4-FFF2-40B4-BE49-F238E27FC236}">
                <a16:creationId xmlns:a16="http://schemas.microsoft.com/office/drawing/2014/main" id="{BD8AB3EA-A6DA-B59E-D557-3874EAC8F5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481E1-F9C1-478C-C1F7-1CFDB48170F5}"/>
              </a:ext>
            </a:extLst>
          </p:cNvPr>
          <p:cNvSpPr>
            <a:spLocks noGrp="1"/>
          </p:cNvSpPr>
          <p:nvPr>
            <p:ph type="sldNum" sz="quarter" idx="12"/>
          </p:nvPr>
        </p:nvSpPr>
        <p:spPr/>
        <p:txBody>
          <a:bodyPr/>
          <a:lstStyle/>
          <a:p>
            <a:fld id="{024C442B-0BD1-FF40-959F-438BD33C6A34}" type="slidenum">
              <a:rPr lang="en-US" smtClean="0"/>
              <a:t>‹#›</a:t>
            </a:fld>
            <a:endParaRPr lang="en-US"/>
          </a:p>
        </p:txBody>
      </p:sp>
    </p:spTree>
    <p:extLst>
      <p:ext uri="{BB962C8B-B14F-4D97-AF65-F5344CB8AC3E}">
        <p14:creationId xmlns:p14="http://schemas.microsoft.com/office/powerpoint/2010/main" val="2258110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E53E-6961-62E6-56AA-6C4A2DE653D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C8C1321-A615-DDAB-0916-F35B46FEE17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95EEDF1-E88F-8055-2D11-A15320918601}"/>
              </a:ext>
            </a:extLst>
          </p:cNvPr>
          <p:cNvSpPr>
            <a:spLocks noGrp="1"/>
          </p:cNvSpPr>
          <p:nvPr>
            <p:ph type="dt" sz="half" idx="10"/>
          </p:nvPr>
        </p:nvSpPr>
        <p:spPr/>
        <p:txBody>
          <a:bodyPr/>
          <a:lstStyle/>
          <a:p>
            <a:fld id="{F16CC05D-0AFF-784C-B2CA-5F84F2A7E753}" type="datetimeFigureOut">
              <a:rPr lang="en-US" smtClean="0"/>
              <a:t>4/2/23</a:t>
            </a:fld>
            <a:endParaRPr lang="en-US"/>
          </a:p>
        </p:txBody>
      </p:sp>
      <p:sp>
        <p:nvSpPr>
          <p:cNvPr id="5" name="Footer Placeholder 4">
            <a:extLst>
              <a:ext uri="{FF2B5EF4-FFF2-40B4-BE49-F238E27FC236}">
                <a16:creationId xmlns:a16="http://schemas.microsoft.com/office/drawing/2014/main" id="{5D7DEF53-4943-C052-C9F8-0657D2C425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8C7E9B-555F-EFB6-15AE-8D01B9F5C56E}"/>
              </a:ext>
            </a:extLst>
          </p:cNvPr>
          <p:cNvSpPr>
            <a:spLocks noGrp="1"/>
          </p:cNvSpPr>
          <p:nvPr>
            <p:ph type="sldNum" sz="quarter" idx="12"/>
          </p:nvPr>
        </p:nvSpPr>
        <p:spPr/>
        <p:txBody>
          <a:bodyPr/>
          <a:lstStyle/>
          <a:p>
            <a:fld id="{024C442B-0BD1-FF40-959F-438BD33C6A34}" type="slidenum">
              <a:rPr lang="en-US" smtClean="0"/>
              <a:t>‹#›</a:t>
            </a:fld>
            <a:endParaRPr lang="en-US"/>
          </a:p>
        </p:txBody>
      </p:sp>
    </p:spTree>
    <p:extLst>
      <p:ext uri="{BB962C8B-B14F-4D97-AF65-F5344CB8AC3E}">
        <p14:creationId xmlns:p14="http://schemas.microsoft.com/office/powerpoint/2010/main" val="2794540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1AF9AB-C8B6-5F5B-82AD-CC1BE25D158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045B25B-E680-5527-36E8-6EE5AE98301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9C4412E-6D01-FEA1-B44A-5BC5449BCBFC}"/>
              </a:ext>
            </a:extLst>
          </p:cNvPr>
          <p:cNvSpPr>
            <a:spLocks noGrp="1"/>
          </p:cNvSpPr>
          <p:nvPr>
            <p:ph type="dt" sz="half" idx="10"/>
          </p:nvPr>
        </p:nvSpPr>
        <p:spPr/>
        <p:txBody>
          <a:bodyPr/>
          <a:lstStyle/>
          <a:p>
            <a:fld id="{F16CC05D-0AFF-784C-B2CA-5F84F2A7E753}" type="datetimeFigureOut">
              <a:rPr lang="en-US" smtClean="0"/>
              <a:t>4/2/23</a:t>
            </a:fld>
            <a:endParaRPr lang="en-US"/>
          </a:p>
        </p:txBody>
      </p:sp>
      <p:sp>
        <p:nvSpPr>
          <p:cNvPr id="5" name="Footer Placeholder 4">
            <a:extLst>
              <a:ext uri="{FF2B5EF4-FFF2-40B4-BE49-F238E27FC236}">
                <a16:creationId xmlns:a16="http://schemas.microsoft.com/office/drawing/2014/main" id="{5C91A69A-31F2-B9E2-BC57-C69DC509AF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3477B1-4D09-7448-ED1B-89F1955308B7}"/>
              </a:ext>
            </a:extLst>
          </p:cNvPr>
          <p:cNvSpPr>
            <a:spLocks noGrp="1"/>
          </p:cNvSpPr>
          <p:nvPr>
            <p:ph type="sldNum" sz="quarter" idx="12"/>
          </p:nvPr>
        </p:nvSpPr>
        <p:spPr/>
        <p:txBody>
          <a:bodyPr/>
          <a:lstStyle/>
          <a:p>
            <a:fld id="{024C442B-0BD1-FF40-959F-438BD33C6A34}" type="slidenum">
              <a:rPr lang="en-US" smtClean="0"/>
              <a:t>‹#›</a:t>
            </a:fld>
            <a:endParaRPr lang="en-US"/>
          </a:p>
        </p:txBody>
      </p:sp>
    </p:spTree>
    <p:extLst>
      <p:ext uri="{BB962C8B-B14F-4D97-AF65-F5344CB8AC3E}">
        <p14:creationId xmlns:p14="http://schemas.microsoft.com/office/powerpoint/2010/main" val="48305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12E9-64DE-4305-D612-4B791EF15E0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0385F3B-07F1-FAEB-0483-C944951D1CE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42B167-0995-28D5-35DE-4032A3EA5AEE}"/>
              </a:ext>
            </a:extLst>
          </p:cNvPr>
          <p:cNvSpPr>
            <a:spLocks noGrp="1"/>
          </p:cNvSpPr>
          <p:nvPr>
            <p:ph type="dt" sz="half" idx="10"/>
          </p:nvPr>
        </p:nvSpPr>
        <p:spPr/>
        <p:txBody>
          <a:bodyPr/>
          <a:lstStyle/>
          <a:p>
            <a:fld id="{F16CC05D-0AFF-784C-B2CA-5F84F2A7E753}" type="datetimeFigureOut">
              <a:rPr lang="en-US" smtClean="0"/>
              <a:t>4/2/23</a:t>
            </a:fld>
            <a:endParaRPr lang="en-US"/>
          </a:p>
        </p:txBody>
      </p:sp>
      <p:sp>
        <p:nvSpPr>
          <p:cNvPr id="5" name="Footer Placeholder 4">
            <a:extLst>
              <a:ext uri="{FF2B5EF4-FFF2-40B4-BE49-F238E27FC236}">
                <a16:creationId xmlns:a16="http://schemas.microsoft.com/office/drawing/2014/main" id="{B962EEF7-6B39-64BA-CABC-A662AC6E0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840DB-6A0C-E422-34FB-32C8BAC2C1F5}"/>
              </a:ext>
            </a:extLst>
          </p:cNvPr>
          <p:cNvSpPr>
            <a:spLocks noGrp="1"/>
          </p:cNvSpPr>
          <p:nvPr>
            <p:ph type="sldNum" sz="quarter" idx="12"/>
          </p:nvPr>
        </p:nvSpPr>
        <p:spPr/>
        <p:txBody>
          <a:bodyPr/>
          <a:lstStyle/>
          <a:p>
            <a:fld id="{024C442B-0BD1-FF40-959F-438BD33C6A34}" type="slidenum">
              <a:rPr lang="en-US" smtClean="0"/>
              <a:t>‹#›</a:t>
            </a:fld>
            <a:endParaRPr lang="en-US"/>
          </a:p>
        </p:txBody>
      </p:sp>
    </p:spTree>
    <p:extLst>
      <p:ext uri="{BB962C8B-B14F-4D97-AF65-F5344CB8AC3E}">
        <p14:creationId xmlns:p14="http://schemas.microsoft.com/office/powerpoint/2010/main" val="124351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7E26-0B5D-C1B8-8104-904751E552B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89F0E1B-EF56-80A8-EABD-8FB1ECD562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7ECBD30-CCA4-8AF4-1E35-D02C08192F7D}"/>
              </a:ext>
            </a:extLst>
          </p:cNvPr>
          <p:cNvSpPr>
            <a:spLocks noGrp="1"/>
          </p:cNvSpPr>
          <p:nvPr>
            <p:ph type="dt" sz="half" idx="10"/>
          </p:nvPr>
        </p:nvSpPr>
        <p:spPr/>
        <p:txBody>
          <a:bodyPr/>
          <a:lstStyle/>
          <a:p>
            <a:fld id="{F16CC05D-0AFF-784C-B2CA-5F84F2A7E753}" type="datetimeFigureOut">
              <a:rPr lang="en-US" smtClean="0"/>
              <a:t>4/2/23</a:t>
            </a:fld>
            <a:endParaRPr lang="en-US"/>
          </a:p>
        </p:txBody>
      </p:sp>
      <p:sp>
        <p:nvSpPr>
          <p:cNvPr id="5" name="Footer Placeholder 4">
            <a:extLst>
              <a:ext uri="{FF2B5EF4-FFF2-40B4-BE49-F238E27FC236}">
                <a16:creationId xmlns:a16="http://schemas.microsoft.com/office/drawing/2014/main" id="{7FBA6317-CCF6-12C7-070E-F3139D0DA3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F20D92-DE7F-4557-CC59-B2B736022A4C}"/>
              </a:ext>
            </a:extLst>
          </p:cNvPr>
          <p:cNvSpPr>
            <a:spLocks noGrp="1"/>
          </p:cNvSpPr>
          <p:nvPr>
            <p:ph type="sldNum" sz="quarter" idx="12"/>
          </p:nvPr>
        </p:nvSpPr>
        <p:spPr/>
        <p:txBody>
          <a:bodyPr/>
          <a:lstStyle/>
          <a:p>
            <a:fld id="{024C442B-0BD1-FF40-959F-438BD33C6A34}" type="slidenum">
              <a:rPr lang="en-US" smtClean="0"/>
              <a:t>‹#›</a:t>
            </a:fld>
            <a:endParaRPr lang="en-US"/>
          </a:p>
        </p:txBody>
      </p:sp>
    </p:spTree>
    <p:extLst>
      <p:ext uri="{BB962C8B-B14F-4D97-AF65-F5344CB8AC3E}">
        <p14:creationId xmlns:p14="http://schemas.microsoft.com/office/powerpoint/2010/main" val="3923174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33DAB-3E3B-7B0D-931C-21A0CD7E083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E6FB020-3343-55C4-7517-2BDF3D3899A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84DA2AE-B526-275B-6F17-B9FF528614E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FDC712A-24FE-81F6-17DA-6D1A9779825C}"/>
              </a:ext>
            </a:extLst>
          </p:cNvPr>
          <p:cNvSpPr>
            <a:spLocks noGrp="1"/>
          </p:cNvSpPr>
          <p:nvPr>
            <p:ph type="dt" sz="half" idx="10"/>
          </p:nvPr>
        </p:nvSpPr>
        <p:spPr/>
        <p:txBody>
          <a:bodyPr/>
          <a:lstStyle/>
          <a:p>
            <a:fld id="{F16CC05D-0AFF-784C-B2CA-5F84F2A7E753}" type="datetimeFigureOut">
              <a:rPr lang="en-US" smtClean="0"/>
              <a:t>4/2/23</a:t>
            </a:fld>
            <a:endParaRPr lang="en-US"/>
          </a:p>
        </p:txBody>
      </p:sp>
      <p:sp>
        <p:nvSpPr>
          <p:cNvPr id="6" name="Footer Placeholder 5">
            <a:extLst>
              <a:ext uri="{FF2B5EF4-FFF2-40B4-BE49-F238E27FC236}">
                <a16:creationId xmlns:a16="http://schemas.microsoft.com/office/drawing/2014/main" id="{14A17D44-592A-C13D-19CC-57EF21B427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E5F6E8-A821-6792-36FE-EDABDF26BB21}"/>
              </a:ext>
            </a:extLst>
          </p:cNvPr>
          <p:cNvSpPr>
            <a:spLocks noGrp="1"/>
          </p:cNvSpPr>
          <p:nvPr>
            <p:ph type="sldNum" sz="quarter" idx="12"/>
          </p:nvPr>
        </p:nvSpPr>
        <p:spPr/>
        <p:txBody>
          <a:bodyPr/>
          <a:lstStyle/>
          <a:p>
            <a:fld id="{024C442B-0BD1-FF40-959F-438BD33C6A34}" type="slidenum">
              <a:rPr lang="en-US" smtClean="0"/>
              <a:t>‹#›</a:t>
            </a:fld>
            <a:endParaRPr lang="en-US"/>
          </a:p>
        </p:txBody>
      </p:sp>
    </p:spTree>
    <p:extLst>
      <p:ext uri="{BB962C8B-B14F-4D97-AF65-F5344CB8AC3E}">
        <p14:creationId xmlns:p14="http://schemas.microsoft.com/office/powerpoint/2010/main" val="3351839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60D70-B884-8880-20C8-8B73A856A9F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001FA89-F16D-E284-9C4C-D46094C3C5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D738A85-2CFD-034B-87AB-C1C735205CB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3D46700-D1B7-6017-EBBE-8131A19F5B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0AFF7F3-60A5-3A92-3FB4-761797A8996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F30E536-D5EA-D49F-7684-5141BA38A9E0}"/>
              </a:ext>
            </a:extLst>
          </p:cNvPr>
          <p:cNvSpPr>
            <a:spLocks noGrp="1"/>
          </p:cNvSpPr>
          <p:nvPr>
            <p:ph type="dt" sz="half" idx="10"/>
          </p:nvPr>
        </p:nvSpPr>
        <p:spPr/>
        <p:txBody>
          <a:bodyPr/>
          <a:lstStyle/>
          <a:p>
            <a:fld id="{F16CC05D-0AFF-784C-B2CA-5F84F2A7E753}" type="datetimeFigureOut">
              <a:rPr lang="en-US" smtClean="0"/>
              <a:t>4/2/23</a:t>
            </a:fld>
            <a:endParaRPr lang="en-US"/>
          </a:p>
        </p:txBody>
      </p:sp>
      <p:sp>
        <p:nvSpPr>
          <p:cNvPr id="8" name="Footer Placeholder 7">
            <a:extLst>
              <a:ext uri="{FF2B5EF4-FFF2-40B4-BE49-F238E27FC236}">
                <a16:creationId xmlns:a16="http://schemas.microsoft.com/office/drawing/2014/main" id="{2507086A-BBEE-8085-61E2-6C63C57D17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823503-BA14-E588-0D91-5257289EE6D5}"/>
              </a:ext>
            </a:extLst>
          </p:cNvPr>
          <p:cNvSpPr>
            <a:spLocks noGrp="1"/>
          </p:cNvSpPr>
          <p:nvPr>
            <p:ph type="sldNum" sz="quarter" idx="12"/>
          </p:nvPr>
        </p:nvSpPr>
        <p:spPr/>
        <p:txBody>
          <a:bodyPr/>
          <a:lstStyle/>
          <a:p>
            <a:fld id="{024C442B-0BD1-FF40-959F-438BD33C6A34}" type="slidenum">
              <a:rPr lang="en-US" smtClean="0"/>
              <a:t>‹#›</a:t>
            </a:fld>
            <a:endParaRPr lang="en-US"/>
          </a:p>
        </p:txBody>
      </p:sp>
    </p:spTree>
    <p:extLst>
      <p:ext uri="{BB962C8B-B14F-4D97-AF65-F5344CB8AC3E}">
        <p14:creationId xmlns:p14="http://schemas.microsoft.com/office/powerpoint/2010/main" val="3542329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56A9-E5C0-695A-6CF6-F22C96F3389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15A8E97-CAA0-4D6B-4CA2-C5906D79635F}"/>
              </a:ext>
            </a:extLst>
          </p:cNvPr>
          <p:cNvSpPr>
            <a:spLocks noGrp="1"/>
          </p:cNvSpPr>
          <p:nvPr>
            <p:ph type="dt" sz="half" idx="10"/>
          </p:nvPr>
        </p:nvSpPr>
        <p:spPr/>
        <p:txBody>
          <a:bodyPr/>
          <a:lstStyle/>
          <a:p>
            <a:fld id="{F16CC05D-0AFF-784C-B2CA-5F84F2A7E753}" type="datetimeFigureOut">
              <a:rPr lang="en-US" smtClean="0"/>
              <a:t>4/2/23</a:t>
            </a:fld>
            <a:endParaRPr lang="en-US"/>
          </a:p>
        </p:txBody>
      </p:sp>
      <p:sp>
        <p:nvSpPr>
          <p:cNvPr id="4" name="Footer Placeholder 3">
            <a:extLst>
              <a:ext uri="{FF2B5EF4-FFF2-40B4-BE49-F238E27FC236}">
                <a16:creationId xmlns:a16="http://schemas.microsoft.com/office/drawing/2014/main" id="{64648CA5-5544-7933-0E2E-4A098F22A1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DD68E7-513B-1A53-DA0F-12A8351A4838}"/>
              </a:ext>
            </a:extLst>
          </p:cNvPr>
          <p:cNvSpPr>
            <a:spLocks noGrp="1"/>
          </p:cNvSpPr>
          <p:nvPr>
            <p:ph type="sldNum" sz="quarter" idx="12"/>
          </p:nvPr>
        </p:nvSpPr>
        <p:spPr/>
        <p:txBody>
          <a:bodyPr/>
          <a:lstStyle/>
          <a:p>
            <a:fld id="{024C442B-0BD1-FF40-959F-438BD33C6A34}" type="slidenum">
              <a:rPr lang="en-US" smtClean="0"/>
              <a:t>‹#›</a:t>
            </a:fld>
            <a:endParaRPr lang="en-US"/>
          </a:p>
        </p:txBody>
      </p:sp>
    </p:spTree>
    <p:extLst>
      <p:ext uri="{BB962C8B-B14F-4D97-AF65-F5344CB8AC3E}">
        <p14:creationId xmlns:p14="http://schemas.microsoft.com/office/powerpoint/2010/main" val="54866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5D4FBF-B88B-3487-11CB-E238C81A46DD}"/>
              </a:ext>
            </a:extLst>
          </p:cNvPr>
          <p:cNvSpPr>
            <a:spLocks noGrp="1"/>
          </p:cNvSpPr>
          <p:nvPr>
            <p:ph type="dt" sz="half" idx="10"/>
          </p:nvPr>
        </p:nvSpPr>
        <p:spPr/>
        <p:txBody>
          <a:bodyPr/>
          <a:lstStyle/>
          <a:p>
            <a:fld id="{F16CC05D-0AFF-784C-B2CA-5F84F2A7E753}" type="datetimeFigureOut">
              <a:rPr lang="en-US" smtClean="0"/>
              <a:t>4/2/23</a:t>
            </a:fld>
            <a:endParaRPr lang="en-US"/>
          </a:p>
        </p:txBody>
      </p:sp>
      <p:sp>
        <p:nvSpPr>
          <p:cNvPr id="3" name="Footer Placeholder 2">
            <a:extLst>
              <a:ext uri="{FF2B5EF4-FFF2-40B4-BE49-F238E27FC236}">
                <a16:creationId xmlns:a16="http://schemas.microsoft.com/office/drawing/2014/main" id="{20AAFA24-FE68-883A-3805-16C074C9B4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94034D-CCB6-F84D-ED4C-8258B9E5E044}"/>
              </a:ext>
            </a:extLst>
          </p:cNvPr>
          <p:cNvSpPr>
            <a:spLocks noGrp="1"/>
          </p:cNvSpPr>
          <p:nvPr>
            <p:ph type="sldNum" sz="quarter" idx="12"/>
          </p:nvPr>
        </p:nvSpPr>
        <p:spPr/>
        <p:txBody>
          <a:bodyPr/>
          <a:lstStyle/>
          <a:p>
            <a:fld id="{024C442B-0BD1-FF40-959F-438BD33C6A34}" type="slidenum">
              <a:rPr lang="en-US" smtClean="0"/>
              <a:t>‹#›</a:t>
            </a:fld>
            <a:endParaRPr lang="en-US"/>
          </a:p>
        </p:txBody>
      </p:sp>
    </p:spTree>
    <p:extLst>
      <p:ext uri="{BB962C8B-B14F-4D97-AF65-F5344CB8AC3E}">
        <p14:creationId xmlns:p14="http://schemas.microsoft.com/office/powerpoint/2010/main" val="2585600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485B8-303B-9DD6-77EA-8793500B5D1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CF419C2-1F1E-6CEC-BBEA-6F727A5B21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08F8D0E-754F-1B4A-173E-6DE4A41641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0B09A71-A858-8048-A2CE-A718E5851C3A}"/>
              </a:ext>
            </a:extLst>
          </p:cNvPr>
          <p:cNvSpPr>
            <a:spLocks noGrp="1"/>
          </p:cNvSpPr>
          <p:nvPr>
            <p:ph type="dt" sz="half" idx="10"/>
          </p:nvPr>
        </p:nvSpPr>
        <p:spPr/>
        <p:txBody>
          <a:bodyPr/>
          <a:lstStyle/>
          <a:p>
            <a:fld id="{F16CC05D-0AFF-784C-B2CA-5F84F2A7E753}" type="datetimeFigureOut">
              <a:rPr lang="en-US" smtClean="0"/>
              <a:t>4/2/23</a:t>
            </a:fld>
            <a:endParaRPr lang="en-US"/>
          </a:p>
        </p:txBody>
      </p:sp>
      <p:sp>
        <p:nvSpPr>
          <p:cNvPr id="6" name="Footer Placeholder 5">
            <a:extLst>
              <a:ext uri="{FF2B5EF4-FFF2-40B4-BE49-F238E27FC236}">
                <a16:creationId xmlns:a16="http://schemas.microsoft.com/office/drawing/2014/main" id="{FD72D0E9-61CE-17A8-5B82-2C522D81AF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8965B7-A457-6AE3-5FD0-BCF36C60760F}"/>
              </a:ext>
            </a:extLst>
          </p:cNvPr>
          <p:cNvSpPr>
            <a:spLocks noGrp="1"/>
          </p:cNvSpPr>
          <p:nvPr>
            <p:ph type="sldNum" sz="quarter" idx="12"/>
          </p:nvPr>
        </p:nvSpPr>
        <p:spPr/>
        <p:txBody>
          <a:bodyPr/>
          <a:lstStyle/>
          <a:p>
            <a:fld id="{024C442B-0BD1-FF40-959F-438BD33C6A34}" type="slidenum">
              <a:rPr lang="en-US" smtClean="0"/>
              <a:t>‹#›</a:t>
            </a:fld>
            <a:endParaRPr lang="en-US"/>
          </a:p>
        </p:txBody>
      </p:sp>
    </p:spTree>
    <p:extLst>
      <p:ext uri="{BB962C8B-B14F-4D97-AF65-F5344CB8AC3E}">
        <p14:creationId xmlns:p14="http://schemas.microsoft.com/office/powerpoint/2010/main" val="4125222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F6BC5-2F9A-AE48-E464-D3D0202B1FD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F235791-B5E6-07E3-394B-6F8FE7BB19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F78F80-B102-7DB6-0BF8-F465E06A72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286F373-ED7C-FDC0-4104-D6BCCB58B8B8}"/>
              </a:ext>
            </a:extLst>
          </p:cNvPr>
          <p:cNvSpPr>
            <a:spLocks noGrp="1"/>
          </p:cNvSpPr>
          <p:nvPr>
            <p:ph type="dt" sz="half" idx="10"/>
          </p:nvPr>
        </p:nvSpPr>
        <p:spPr/>
        <p:txBody>
          <a:bodyPr/>
          <a:lstStyle/>
          <a:p>
            <a:fld id="{F16CC05D-0AFF-784C-B2CA-5F84F2A7E753}" type="datetimeFigureOut">
              <a:rPr lang="en-US" smtClean="0"/>
              <a:t>4/2/23</a:t>
            </a:fld>
            <a:endParaRPr lang="en-US"/>
          </a:p>
        </p:txBody>
      </p:sp>
      <p:sp>
        <p:nvSpPr>
          <p:cNvPr id="6" name="Footer Placeholder 5">
            <a:extLst>
              <a:ext uri="{FF2B5EF4-FFF2-40B4-BE49-F238E27FC236}">
                <a16:creationId xmlns:a16="http://schemas.microsoft.com/office/drawing/2014/main" id="{B6B04B99-ADA9-A09D-947C-6ECCC675C5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6B4AED-4826-7C9A-AA1A-AE6A052B1153}"/>
              </a:ext>
            </a:extLst>
          </p:cNvPr>
          <p:cNvSpPr>
            <a:spLocks noGrp="1"/>
          </p:cNvSpPr>
          <p:nvPr>
            <p:ph type="sldNum" sz="quarter" idx="12"/>
          </p:nvPr>
        </p:nvSpPr>
        <p:spPr/>
        <p:txBody>
          <a:bodyPr/>
          <a:lstStyle/>
          <a:p>
            <a:fld id="{024C442B-0BD1-FF40-959F-438BD33C6A34}" type="slidenum">
              <a:rPr lang="en-US" smtClean="0"/>
              <a:t>‹#›</a:t>
            </a:fld>
            <a:endParaRPr lang="en-US"/>
          </a:p>
        </p:txBody>
      </p:sp>
    </p:spTree>
    <p:extLst>
      <p:ext uri="{BB962C8B-B14F-4D97-AF65-F5344CB8AC3E}">
        <p14:creationId xmlns:p14="http://schemas.microsoft.com/office/powerpoint/2010/main" val="3987181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31A432-BE00-C920-581A-834E849C20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0B77C4F-9427-0FC2-45E9-8CA221A160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0371425-AEA1-36CB-8CE2-977F6F8E33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6CC05D-0AFF-784C-B2CA-5F84F2A7E753}" type="datetimeFigureOut">
              <a:rPr lang="en-US" smtClean="0"/>
              <a:t>4/2/23</a:t>
            </a:fld>
            <a:endParaRPr lang="en-US"/>
          </a:p>
        </p:txBody>
      </p:sp>
      <p:sp>
        <p:nvSpPr>
          <p:cNvPr id="5" name="Footer Placeholder 4">
            <a:extLst>
              <a:ext uri="{FF2B5EF4-FFF2-40B4-BE49-F238E27FC236}">
                <a16:creationId xmlns:a16="http://schemas.microsoft.com/office/drawing/2014/main" id="{17574ADE-3F0F-4981-D150-F995845DA0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B5D4BF-E20D-4684-185C-2A6EDAA3AC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4C442B-0BD1-FF40-959F-438BD33C6A34}" type="slidenum">
              <a:rPr lang="en-US" smtClean="0"/>
              <a:t>‹#›</a:t>
            </a:fld>
            <a:endParaRPr lang="en-US"/>
          </a:p>
        </p:txBody>
      </p:sp>
    </p:spTree>
    <p:extLst>
      <p:ext uri="{BB962C8B-B14F-4D97-AF65-F5344CB8AC3E}">
        <p14:creationId xmlns:p14="http://schemas.microsoft.com/office/powerpoint/2010/main" val="229393546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descr="Graphs And Numbers">
            <a:extLst>
              <a:ext uri="{FF2B5EF4-FFF2-40B4-BE49-F238E27FC236}">
                <a16:creationId xmlns:a16="http://schemas.microsoft.com/office/drawing/2014/main" id="{CE5CB482-F0FA-4FE1-63C8-4CF1E951705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2" name="Title 1">
            <a:extLst>
              <a:ext uri="{FF2B5EF4-FFF2-40B4-BE49-F238E27FC236}">
                <a16:creationId xmlns:a16="http://schemas.microsoft.com/office/drawing/2014/main" id="{AA090B1A-6289-7E03-7749-3E28E56D7CE3}"/>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Applied statistic 2</a:t>
            </a:r>
          </a:p>
        </p:txBody>
      </p:sp>
      <p:sp>
        <p:nvSpPr>
          <p:cNvPr id="3" name="Subtitle 2">
            <a:extLst>
              <a:ext uri="{FF2B5EF4-FFF2-40B4-BE49-F238E27FC236}">
                <a16:creationId xmlns:a16="http://schemas.microsoft.com/office/drawing/2014/main" id="{9A627FBE-34D4-9248-CF70-2F2BB39E5D32}"/>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Replication of </a:t>
            </a:r>
            <a:r>
              <a:rPr lang="en-IE" b="1" i="0" u="none" strike="noStrike" dirty="0">
                <a:solidFill>
                  <a:srgbClr val="FFFFFF"/>
                </a:solidFill>
                <a:effectLst/>
                <a:latin typeface="Helvetica Neue" panose="02000503000000020004" pitchFamily="2" charset="0"/>
              </a:rPr>
              <a:t>Are Police Racially Biased in the Decision to Shoot?</a:t>
            </a:r>
          </a:p>
          <a:p>
            <a:r>
              <a:rPr lang="en-IE" b="0" i="0" u="none" strike="noStrike" dirty="0">
                <a:solidFill>
                  <a:srgbClr val="FFFFFF"/>
                </a:solidFill>
                <a:effectLst/>
              </a:rPr>
              <a:t>Clark, T.S. </a:t>
            </a:r>
            <a:r>
              <a:rPr lang="en-IE" b="0" i="1" u="none" strike="noStrike" dirty="0">
                <a:solidFill>
                  <a:srgbClr val="FFFFFF"/>
                </a:solidFill>
                <a:effectLst/>
              </a:rPr>
              <a:t>et al.</a:t>
            </a:r>
            <a:r>
              <a:rPr lang="en-IE" b="0" i="0" u="none" strike="noStrike" dirty="0">
                <a:solidFill>
                  <a:srgbClr val="FFFFFF"/>
                </a:solidFill>
                <a:effectLst/>
              </a:rPr>
              <a:t> (2023) “Are police racially biased in the decision to shoot?,” </a:t>
            </a:r>
            <a:r>
              <a:rPr lang="en-IE" b="0" i="1" u="none" strike="noStrike" dirty="0">
                <a:solidFill>
                  <a:srgbClr val="FFFFFF"/>
                </a:solidFill>
                <a:effectLst/>
              </a:rPr>
              <a:t>The Journal of Politics</a:t>
            </a:r>
            <a:r>
              <a:rPr lang="en-IE" b="0" i="0" u="none" strike="noStrike" dirty="0">
                <a:solidFill>
                  <a:srgbClr val="FFFFFF"/>
                </a:solidFill>
                <a:effectLst/>
              </a:rPr>
              <a:t> [Preprint]. </a:t>
            </a:r>
            <a:r>
              <a:rPr lang="en-IE" dirty="0">
                <a:solidFill>
                  <a:srgbClr val="FFFFFF"/>
                </a:solidFill>
              </a:rPr>
              <a:t>Darragh Kane O Toole</a:t>
            </a:r>
            <a:r>
              <a:rPr lang="en-IE" b="0" i="0" u="none" strike="noStrike" dirty="0">
                <a:solidFill>
                  <a:srgbClr val="FFFFFF"/>
                </a:solidFill>
                <a:effectLst/>
              </a:rPr>
              <a:t> </a:t>
            </a:r>
          </a:p>
          <a:p>
            <a:endParaRPr lang="en-IE" b="1" i="0" u="none" strike="noStrike" dirty="0">
              <a:solidFill>
                <a:srgbClr val="FFFFFF"/>
              </a:solidFill>
              <a:effectLst/>
              <a:latin typeface="Helvetica Neue" panose="02000503000000020004" pitchFamily="2" charset="0"/>
            </a:endParaRPr>
          </a:p>
          <a:p>
            <a:endParaRPr lang="en-IE" b="1" i="0" u="none" strike="noStrike" dirty="0">
              <a:solidFill>
                <a:srgbClr val="FFFFFF"/>
              </a:solidFill>
              <a:effectLst/>
              <a:latin typeface="Helvetica Neue" panose="02000503000000020004" pitchFamily="2" charset="0"/>
            </a:endParaRPr>
          </a:p>
          <a:p>
            <a:endParaRPr lang="en-IE"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227600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ext&#10;&#10;Description automatically generated">
            <a:extLst>
              <a:ext uri="{FF2B5EF4-FFF2-40B4-BE49-F238E27FC236}">
                <a16:creationId xmlns:a16="http://schemas.microsoft.com/office/drawing/2014/main" id="{083DE6A7-052E-164B-98E9-4F9CDDABF2EF}"/>
              </a:ext>
            </a:extLst>
          </p:cNvPr>
          <p:cNvPicPr>
            <a:picLocks noChangeAspect="1"/>
          </p:cNvPicPr>
          <p:nvPr/>
        </p:nvPicPr>
        <p:blipFill>
          <a:blip r:embed="rId3"/>
          <a:stretch>
            <a:fillRect/>
          </a:stretch>
        </p:blipFill>
        <p:spPr>
          <a:xfrm>
            <a:off x="157165" y="2047610"/>
            <a:ext cx="4530725" cy="4392613"/>
          </a:xfrm>
          <a:prstGeom prst="rect">
            <a:avLst/>
          </a:prstGeom>
        </p:spPr>
      </p:pic>
      <p:pic>
        <p:nvPicPr>
          <p:cNvPr id="9" name="Content Placeholder 8" descr="Table&#10;&#10;Description automatically generated">
            <a:extLst>
              <a:ext uri="{FF2B5EF4-FFF2-40B4-BE49-F238E27FC236}">
                <a16:creationId xmlns:a16="http://schemas.microsoft.com/office/drawing/2014/main" id="{519F8FD7-073F-B38F-84F0-EE9C24634917}"/>
              </a:ext>
            </a:extLst>
          </p:cNvPr>
          <p:cNvPicPr>
            <a:picLocks noGrp="1" noChangeAspect="1"/>
          </p:cNvPicPr>
          <p:nvPr>
            <p:ph idx="1"/>
          </p:nvPr>
        </p:nvPicPr>
        <p:blipFill>
          <a:blip r:embed="rId4"/>
          <a:stretch>
            <a:fillRect/>
          </a:stretch>
        </p:blipFill>
        <p:spPr>
          <a:xfrm>
            <a:off x="4983952" y="1674812"/>
            <a:ext cx="3296444" cy="5138211"/>
          </a:xfrm>
        </p:spPr>
      </p:pic>
      <p:pic>
        <p:nvPicPr>
          <p:cNvPr id="15" name="Picture 14" descr="Table&#10;&#10;Description automatically generated">
            <a:extLst>
              <a:ext uri="{FF2B5EF4-FFF2-40B4-BE49-F238E27FC236}">
                <a16:creationId xmlns:a16="http://schemas.microsoft.com/office/drawing/2014/main" id="{150D888C-8DAB-4B1B-890B-CE9C9B3ADC3C}"/>
              </a:ext>
            </a:extLst>
          </p:cNvPr>
          <p:cNvPicPr>
            <a:picLocks noChangeAspect="1"/>
          </p:cNvPicPr>
          <p:nvPr/>
        </p:nvPicPr>
        <p:blipFill>
          <a:blip r:embed="rId5"/>
          <a:stretch>
            <a:fillRect/>
          </a:stretch>
        </p:blipFill>
        <p:spPr>
          <a:xfrm>
            <a:off x="8280396" y="1674812"/>
            <a:ext cx="3754439" cy="5138210"/>
          </a:xfrm>
          <a:prstGeom prst="rect">
            <a:avLst/>
          </a:prstGeom>
        </p:spPr>
      </p:pic>
      <p:sp>
        <p:nvSpPr>
          <p:cNvPr id="2" name="Title 1">
            <a:extLst>
              <a:ext uri="{FF2B5EF4-FFF2-40B4-BE49-F238E27FC236}">
                <a16:creationId xmlns:a16="http://schemas.microsoft.com/office/drawing/2014/main" id="{D15A478C-F31A-B433-B585-29886723DFD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1500" kern="1200">
                <a:solidFill>
                  <a:schemeClr val="bg1"/>
                </a:solidFill>
                <a:latin typeface="+mj-lt"/>
                <a:ea typeface="+mj-ea"/>
                <a:cs typeface="+mj-cs"/>
              </a:rPr>
              <a:t>Estimated relationship between civilian race and probability of fatality conditional upon being involved in an officer-involved shooting. Cells show logistic coefficients with clustered-robust standard errors. Omitted category is white civilians, Charlotte and the year 2010."</a:t>
            </a:r>
          </a:p>
        </p:txBody>
      </p:sp>
      <p:sp>
        <p:nvSpPr>
          <p:cNvPr id="18" name="TextBox 17">
            <a:extLst>
              <a:ext uri="{FF2B5EF4-FFF2-40B4-BE49-F238E27FC236}">
                <a16:creationId xmlns:a16="http://schemas.microsoft.com/office/drawing/2014/main" id="{8CBEACB6-87C3-AE7E-F42C-45556ED83888}"/>
              </a:ext>
            </a:extLst>
          </p:cNvPr>
          <p:cNvSpPr txBox="1"/>
          <p:nvPr/>
        </p:nvSpPr>
        <p:spPr>
          <a:xfrm>
            <a:off x="157165" y="1401279"/>
            <a:ext cx="4826787" cy="646331"/>
          </a:xfrm>
          <a:prstGeom prst="rect">
            <a:avLst/>
          </a:prstGeom>
          <a:noFill/>
        </p:spPr>
        <p:txBody>
          <a:bodyPr wrap="square" rtlCol="0">
            <a:spAutoFit/>
          </a:bodyPr>
          <a:lstStyle/>
          <a:p>
            <a:r>
              <a:rPr lang="en-US" dirty="0"/>
              <a:t>A excerpt of the code used to generate these statistics</a:t>
            </a:r>
          </a:p>
        </p:txBody>
      </p:sp>
    </p:spTree>
    <p:extLst>
      <p:ext uri="{BB962C8B-B14F-4D97-AF65-F5344CB8AC3E}">
        <p14:creationId xmlns:p14="http://schemas.microsoft.com/office/powerpoint/2010/main" val="3001957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5">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extBox 7">
            <a:extLst>
              <a:ext uri="{FF2B5EF4-FFF2-40B4-BE49-F238E27FC236}">
                <a16:creationId xmlns:a16="http://schemas.microsoft.com/office/drawing/2014/main" id="{3ADFACE4-70B8-8EA8-5F45-72C5806DB8D0}"/>
              </a:ext>
            </a:extLst>
          </p:cNvPr>
          <p:cNvSpPr txBox="1"/>
          <p:nvPr/>
        </p:nvSpPr>
        <p:spPr>
          <a:xfrm>
            <a:off x="4688007" y="511389"/>
            <a:ext cx="3124284" cy="5848468"/>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"Estimated relationship between civilian race and probability of fatality conditional upon being involved in an officer-involved shooting. Cells show linear probability model coefficients with clustered-robust standard errors. Omitted category is white civilians, Charlotte and the year 2010."</a:t>
            </a:r>
            <a:endParaRPr lang="en-US" sz="2000" dirty="0"/>
          </a:p>
        </p:txBody>
      </p:sp>
      <p:pic>
        <p:nvPicPr>
          <p:cNvPr id="4" name="Content Placeholder 3" descr="A picture containing text&#10;&#10;Description automatically generated">
            <a:extLst>
              <a:ext uri="{FF2B5EF4-FFF2-40B4-BE49-F238E27FC236}">
                <a16:creationId xmlns:a16="http://schemas.microsoft.com/office/drawing/2014/main" id="{3E07BDF4-3C22-972C-557B-ED8DB71735B6}"/>
              </a:ext>
            </a:extLst>
          </p:cNvPr>
          <p:cNvPicPr>
            <a:picLocks noGrp="1" noChangeAspect="1"/>
          </p:cNvPicPr>
          <p:nvPr>
            <p:ph idx="1"/>
          </p:nvPr>
        </p:nvPicPr>
        <p:blipFill rotWithShape="1">
          <a:blip r:embed="rId3"/>
          <a:srcRect t="9759" r="-1" b="5607"/>
          <a:stretch/>
        </p:blipFill>
        <p:spPr>
          <a:xfrm>
            <a:off x="8331957" y="-10140"/>
            <a:ext cx="3860043" cy="2311316"/>
          </a:xfrm>
          <a:prstGeom prst="rect">
            <a:avLst/>
          </a:prstGeom>
        </p:spPr>
      </p:pic>
      <p:pic>
        <p:nvPicPr>
          <p:cNvPr id="10" name="Picture 9" descr="Text&#10;&#10;Description automatically generated">
            <a:extLst>
              <a:ext uri="{FF2B5EF4-FFF2-40B4-BE49-F238E27FC236}">
                <a16:creationId xmlns:a16="http://schemas.microsoft.com/office/drawing/2014/main" id="{C2D2ADE7-F5B1-9591-1A6D-EAAA5BDB927A}"/>
              </a:ext>
            </a:extLst>
          </p:cNvPr>
          <p:cNvPicPr>
            <a:picLocks noChangeAspect="1"/>
          </p:cNvPicPr>
          <p:nvPr/>
        </p:nvPicPr>
        <p:blipFill rotWithShape="1">
          <a:blip r:embed="rId4"/>
          <a:srcRect t="3318" r="-1" b="9569"/>
          <a:stretch/>
        </p:blipFill>
        <p:spPr>
          <a:xfrm>
            <a:off x="-47963" y="1813776"/>
            <a:ext cx="4072649" cy="2358174"/>
          </a:xfrm>
          <a:prstGeom prst="rect">
            <a:avLst/>
          </a:prstGeom>
        </p:spPr>
      </p:pic>
      <p:pic>
        <p:nvPicPr>
          <p:cNvPr id="7" name="Picture 6" descr="Graphical user interface&#10;&#10;Description automatically generated with low confidence">
            <a:extLst>
              <a:ext uri="{FF2B5EF4-FFF2-40B4-BE49-F238E27FC236}">
                <a16:creationId xmlns:a16="http://schemas.microsoft.com/office/drawing/2014/main" id="{4A331DCE-BCF0-83AE-1921-B1742BAC0780}"/>
              </a:ext>
            </a:extLst>
          </p:cNvPr>
          <p:cNvPicPr>
            <a:picLocks noChangeAspect="1"/>
          </p:cNvPicPr>
          <p:nvPr/>
        </p:nvPicPr>
        <p:blipFill rotWithShape="1">
          <a:blip r:embed="rId5"/>
          <a:srcRect t="836" r="-1" b="10383"/>
          <a:stretch/>
        </p:blipFill>
        <p:spPr>
          <a:xfrm>
            <a:off x="8331957" y="2294552"/>
            <a:ext cx="3860043" cy="2313194"/>
          </a:xfrm>
          <a:prstGeom prst="rect">
            <a:avLst/>
          </a:prstGeom>
        </p:spPr>
      </p:pic>
    </p:spTree>
    <p:extLst>
      <p:ext uri="{BB962C8B-B14F-4D97-AF65-F5344CB8AC3E}">
        <p14:creationId xmlns:p14="http://schemas.microsoft.com/office/powerpoint/2010/main" val="2985182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DE2B43-2BB5-1472-EE63-B0D5C9E0E267}"/>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2100"/>
              <a:t>Estimated relationship between civilian race and probability of fatality conditional upon being involved in an officer-involved shooting. Cells show Poisson coefficients with clustered-robust standard errors. Omitted category is white civilians, Charlotte and the year 2010."</a:t>
            </a:r>
          </a:p>
        </p:txBody>
      </p:sp>
      <p:sp>
        <p:nvSpPr>
          <p:cNvPr id="17"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A527A760-F5C0-307C-CB28-43B9F13D10F0}"/>
              </a:ext>
            </a:extLst>
          </p:cNvPr>
          <p:cNvPicPr>
            <a:picLocks noChangeAspect="1"/>
          </p:cNvPicPr>
          <p:nvPr/>
        </p:nvPicPr>
        <p:blipFill>
          <a:blip r:embed="rId3"/>
          <a:stretch>
            <a:fillRect/>
          </a:stretch>
        </p:blipFill>
        <p:spPr>
          <a:xfrm>
            <a:off x="292608" y="2986997"/>
            <a:ext cx="3758184" cy="2865615"/>
          </a:xfrm>
          <a:prstGeom prst="rect">
            <a:avLst/>
          </a:prstGeom>
        </p:spPr>
      </p:pic>
      <p:pic>
        <p:nvPicPr>
          <p:cNvPr id="5" name="Content Placeholder 4" descr="A picture containing table&#10;&#10;Description automatically generated">
            <a:extLst>
              <a:ext uri="{FF2B5EF4-FFF2-40B4-BE49-F238E27FC236}">
                <a16:creationId xmlns:a16="http://schemas.microsoft.com/office/drawing/2014/main" id="{ADFA787B-F411-F32C-41F3-3120EEE78BC8}"/>
              </a:ext>
            </a:extLst>
          </p:cNvPr>
          <p:cNvPicPr>
            <a:picLocks noGrp="1" noChangeAspect="1"/>
          </p:cNvPicPr>
          <p:nvPr>
            <p:ph idx="1"/>
          </p:nvPr>
        </p:nvPicPr>
        <p:blipFill>
          <a:blip r:embed="rId4"/>
          <a:stretch>
            <a:fillRect/>
          </a:stretch>
        </p:blipFill>
        <p:spPr>
          <a:xfrm>
            <a:off x="4216908" y="3179604"/>
            <a:ext cx="3758184" cy="2480400"/>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93FF5769-4FD4-321D-C35E-736D96C53009}"/>
              </a:ext>
            </a:extLst>
          </p:cNvPr>
          <p:cNvPicPr>
            <a:picLocks noChangeAspect="1"/>
          </p:cNvPicPr>
          <p:nvPr/>
        </p:nvPicPr>
        <p:blipFill>
          <a:blip r:embed="rId5"/>
          <a:stretch>
            <a:fillRect/>
          </a:stretch>
        </p:blipFill>
        <p:spPr>
          <a:xfrm>
            <a:off x="8141208" y="3198395"/>
            <a:ext cx="3758184" cy="2442819"/>
          </a:xfrm>
          <a:prstGeom prst="rect">
            <a:avLst/>
          </a:prstGeom>
        </p:spPr>
      </p:pic>
    </p:spTree>
    <p:extLst>
      <p:ext uri="{BB962C8B-B14F-4D97-AF65-F5344CB8AC3E}">
        <p14:creationId xmlns:p14="http://schemas.microsoft.com/office/powerpoint/2010/main" val="418921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BDD0D7-2E70-D2F4-F9D6-A4A89FF40448}"/>
              </a:ext>
            </a:extLst>
          </p:cNvPr>
          <p:cNvSpPr>
            <a:spLocks noGrp="1"/>
          </p:cNvSpPr>
          <p:nvPr>
            <p:ph type="title"/>
          </p:nvPr>
        </p:nvSpPr>
        <p:spPr>
          <a:xfrm>
            <a:off x="6513788" y="365125"/>
            <a:ext cx="4840010" cy="1807305"/>
          </a:xfrm>
        </p:spPr>
        <p:txBody>
          <a:bodyPr>
            <a:normAutofit/>
          </a:bodyPr>
          <a:lstStyle/>
          <a:p>
            <a:r>
              <a:rPr lang="en-US" dirty="0"/>
              <a:t>Code </a:t>
            </a:r>
          </a:p>
        </p:txBody>
      </p:sp>
      <p:pic>
        <p:nvPicPr>
          <p:cNvPr id="6" name="Picture 5" descr="Graphical user interface&#10;&#10;Description automatically generated">
            <a:extLst>
              <a:ext uri="{FF2B5EF4-FFF2-40B4-BE49-F238E27FC236}">
                <a16:creationId xmlns:a16="http://schemas.microsoft.com/office/drawing/2014/main" id="{55A9BF70-AE30-50F4-28C8-8B6E627A2AF3}"/>
              </a:ext>
            </a:extLst>
          </p:cNvPr>
          <p:cNvPicPr>
            <a:picLocks noChangeAspect="1"/>
          </p:cNvPicPr>
          <p:nvPr/>
        </p:nvPicPr>
        <p:blipFill rotWithShape="1">
          <a:blip r:embed="rId2"/>
          <a:srcRect l="15940" r="37012"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FCC52B57-3F95-BC67-51A3-580ED07433F4}"/>
              </a:ext>
            </a:extLst>
          </p:cNvPr>
          <p:cNvSpPr>
            <a:spLocks noGrp="1"/>
          </p:cNvSpPr>
          <p:nvPr>
            <p:ph idx="1"/>
          </p:nvPr>
        </p:nvSpPr>
        <p:spPr>
          <a:xfrm>
            <a:off x="6513788" y="2333297"/>
            <a:ext cx="4840010" cy="3843666"/>
          </a:xfrm>
        </p:spPr>
        <p:txBody>
          <a:bodyPr>
            <a:normAutofit/>
          </a:bodyPr>
          <a:lstStyle/>
          <a:p>
            <a:r>
              <a:rPr lang="en-US" sz="2000" dirty="0"/>
              <a:t>This is only a snippets of most relevant changes to code made</a:t>
            </a:r>
          </a:p>
          <a:p>
            <a:r>
              <a:rPr lang="en-US" sz="2000" dirty="0"/>
              <a:t>To run my changes run I created 4 new code files polrace3,4,5 and </a:t>
            </a:r>
            <a:r>
              <a:rPr lang="en-US" sz="2000"/>
              <a:t>polracs</a:t>
            </a:r>
            <a:r>
              <a:rPr lang="en-US" sz="2000" dirty="0"/>
              <a:t> function each mirroring part 3,4,5 and the sensitivity function of the original code</a:t>
            </a:r>
          </a:p>
        </p:txBody>
      </p:sp>
    </p:spTree>
    <p:extLst>
      <p:ext uri="{BB962C8B-B14F-4D97-AF65-F5344CB8AC3E}">
        <p14:creationId xmlns:p14="http://schemas.microsoft.com/office/powerpoint/2010/main" val="3495214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B694B4F-C6F2-4256-EF1A-FB04EFF869D0}"/>
              </a:ext>
            </a:extLst>
          </p:cNvPr>
          <p:cNvSpPr>
            <a:spLocks noGrp="1"/>
          </p:cNvSpPr>
          <p:nvPr>
            <p:ph type="title"/>
          </p:nvPr>
        </p:nvSpPr>
        <p:spPr>
          <a:xfrm rot="16200000">
            <a:off x="-1325880" y="1947672"/>
            <a:ext cx="5961888" cy="2788920"/>
          </a:xfrm>
        </p:spPr>
        <p:txBody>
          <a:bodyPr anchor="ctr">
            <a:normAutofit/>
          </a:bodyPr>
          <a:lstStyle/>
          <a:p>
            <a:r>
              <a:rPr lang="en-US" sz="4800">
                <a:solidFill>
                  <a:schemeClr val="bg1"/>
                </a:solidFill>
              </a:rPr>
              <a:t>Conclusion</a:t>
            </a:r>
          </a:p>
        </p:txBody>
      </p:sp>
      <p:graphicFrame>
        <p:nvGraphicFramePr>
          <p:cNvPr id="5" name="Content Placeholder 2">
            <a:extLst>
              <a:ext uri="{FF2B5EF4-FFF2-40B4-BE49-F238E27FC236}">
                <a16:creationId xmlns:a16="http://schemas.microsoft.com/office/drawing/2014/main" id="{2DEAB00A-3FB8-0378-9D9C-9768A2BD2EF3}"/>
              </a:ext>
            </a:extLst>
          </p:cNvPr>
          <p:cNvGraphicFramePr>
            <a:graphicFrameLocks noGrp="1"/>
          </p:cNvGraphicFramePr>
          <p:nvPr>
            <p:ph idx="1"/>
            <p:extLst>
              <p:ext uri="{D42A27DB-BD31-4B8C-83A1-F6EECF244321}">
                <p14:modId xmlns:p14="http://schemas.microsoft.com/office/powerpoint/2010/main" val="2041823229"/>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1412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77A6F-3742-F0D6-D9E8-FDEB2863383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0F922DA-042B-8009-9593-5665BDD3856C}"/>
              </a:ext>
            </a:extLst>
          </p:cNvPr>
          <p:cNvSpPr>
            <a:spLocks noGrp="1"/>
          </p:cNvSpPr>
          <p:nvPr>
            <p:ph idx="1"/>
          </p:nvPr>
        </p:nvSpPr>
        <p:spPr/>
        <p:txBody>
          <a:bodyPr/>
          <a:lstStyle/>
          <a:p>
            <a:r>
              <a:rPr lang="en-US" dirty="0"/>
              <a:t>An</a:t>
            </a:r>
          </a:p>
        </p:txBody>
      </p:sp>
    </p:spTree>
    <p:extLst>
      <p:ext uri="{BB962C8B-B14F-4D97-AF65-F5344CB8AC3E}">
        <p14:creationId xmlns:p14="http://schemas.microsoft.com/office/powerpoint/2010/main" val="4277763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5C6AF6-7946-A581-8904-2F9B71BF223D}"/>
              </a:ext>
            </a:extLst>
          </p:cNvPr>
          <p:cNvSpPr>
            <a:spLocks noGrp="1"/>
          </p:cNvSpPr>
          <p:nvPr>
            <p:ph type="title"/>
          </p:nvPr>
        </p:nvSpPr>
        <p:spPr>
          <a:xfrm>
            <a:off x="838200" y="365125"/>
            <a:ext cx="10515600" cy="1325563"/>
          </a:xfrm>
        </p:spPr>
        <p:txBody>
          <a:bodyPr>
            <a:normAutofit/>
          </a:bodyPr>
          <a:lstStyle/>
          <a:p>
            <a:r>
              <a:rPr lang="en-US" sz="5400"/>
              <a:t>Abstract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EE9C64-CDB3-F0A1-6F95-0CDF4EAF77E9}"/>
              </a:ext>
            </a:extLst>
          </p:cNvPr>
          <p:cNvSpPr>
            <a:spLocks noGrp="1"/>
          </p:cNvSpPr>
          <p:nvPr>
            <p:ph idx="1"/>
          </p:nvPr>
        </p:nvSpPr>
        <p:spPr>
          <a:xfrm>
            <a:off x="838200" y="1929384"/>
            <a:ext cx="10515600" cy="4251960"/>
          </a:xfrm>
        </p:spPr>
        <p:txBody>
          <a:bodyPr>
            <a:normAutofit/>
          </a:bodyPr>
          <a:lstStyle/>
          <a:p>
            <a:r>
              <a:rPr lang="en-IE" sz="2200">
                <a:effectLst/>
                <a:latin typeface="CMR10"/>
              </a:rPr>
              <a:t>We present a theoretical model predicting racially biased policing produces 1) more use of potentially lethal force by firearms against Black civilians than against White civilians and 2) lower fatality rates for Black civilians than White civilians. We empirically evaluate this second prediction with original officer-involved shooting data from nine local police jurisdictions from 2005 to 2017, finding that Black fatality rates are significantly lower than White fatality rates, conditional upon civilians being shot by the police. Using outcome test methodology, we estimate that at least 30% of Black civilians shot by the police would not have been shot had they been White. We also show that an omitted covariate three times stronger than our strongest included covariate would only reduce this estimate to 18%. Additionally, such an omitted covariate would have to affect Black fatality rates and not Hispanic fatality rates in order to be consistent with the data. </a:t>
            </a:r>
            <a:endParaRPr lang="en-IE" sz="2200"/>
          </a:p>
          <a:p>
            <a:endParaRPr lang="en-US" sz="2200"/>
          </a:p>
        </p:txBody>
      </p:sp>
    </p:spTree>
    <p:extLst>
      <p:ext uri="{BB962C8B-B14F-4D97-AF65-F5344CB8AC3E}">
        <p14:creationId xmlns:p14="http://schemas.microsoft.com/office/powerpoint/2010/main" val="2187127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3" name="Rectangle 22">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F1FADE-7877-82C7-BF6B-1C60871929E6}"/>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vert="horz" lIns="91440" tIns="45720" rIns="91440" bIns="45720" rtlCol="0" anchor="ctr">
            <a:normAutofit/>
          </a:bodyPr>
          <a:lstStyle/>
          <a:p>
            <a:pPr algn="ctr"/>
            <a:r>
              <a:rPr lang="en-US" sz="3300" b="0" i="0" u="none" strike="noStrike" kern="1200">
                <a:solidFill>
                  <a:srgbClr val="3F3F3F"/>
                </a:solidFill>
                <a:effectLst/>
                <a:latin typeface="+mj-lt"/>
                <a:ea typeface="+mj-ea"/>
                <a:cs typeface="+mj-cs"/>
              </a:rPr>
              <a:t>Clark, T.S. </a:t>
            </a:r>
            <a:r>
              <a:rPr lang="en-US" sz="3300" b="0" i="1" u="none" strike="noStrike" kern="1200">
                <a:solidFill>
                  <a:srgbClr val="3F3F3F"/>
                </a:solidFill>
                <a:effectLst/>
                <a:latin typeface="+mj-lt"/>
                <a:ea typeface="+mj-ea"/>
                <a:cs typeface="+mj-cs"/>
              </a:rPr>
              <a:t>et al.</a:t>
            </a:r>
            <a:r>
              <a:rPr lang="en-US" sz="3300" b="0" i="0" u="none" strike="noStrike" kern="1200">
                <a:solidFill>
                  <a:srgbClr val="3F3F3F"/>
                </a:solidFill>
                <a:effectLst/>
                <a:latin typeface="+mj-lt"/>
                <a:ea typeface="+mj-ea"/>
                <a:cs typeface="+mj-cs"/>
              </a:rPr>
              <a:t> (2023) “Are police racially biased in the decision to shoot?,” </a:t>
            </a:r>
            <a:r>
              <a:rPr lang="en-US" sz="3300" b="0" i="1" u="none" strike="noStrike" kern="1200">
                <a:solidFill>
                  <a:srgbClr val="3F3F3F"/>
                </a:solidFill>
                <a:effectLst/>
                <a:latin typeface="+mj-lt"/>
                <a:ea typeface="+mj-ea"/>
                <a:cs typeface="+mj-cs"/>
              </a:rPr>
              <a:t>The Journal of Politics</a:t>
            </a:r>
            <a:r>
              <a:rPr lang="en-US" sz="3300" b="0" i="0" u="none" strike="noStrike" kern="1200">
                <a:solidFill>
                  <a:srgbClr val="3F3F3F"/>
                </a:solidFill>
                <a:effectLst/>
                <a:latin typeface="+mj-lt"/>
                <a:ea typeface="+mj-ea"/>
                <a:cs typeface="+mj-cs"/>
              </a:rPr>
              <a:t> [Preprint]. </a:t>
            </a:r>
            <a:endParaRPr lang="en-US" sz="3300" kern="1200">
              <a:solidFill>
                <a:srgbClr val="3F3F3F"/>
              </a:solidFill>
              <a:latin typeface="+mj-lt"/>
              <a:ea typeface="+mj-ea"/>
              <a:cs typeface="+mj-cs"/>
            </a:endParaRPr>
          </a:p>
        </p:txBody>
      </p:sp>
      <p:sp>
        <p:nvSpPr>
          <p:cNvPr id="3" name="Content Placeholder 2">
            <a:extLst>
              <a:ext uri="{FF2B5EF4-FFF2-40B4-BE49-F238E27FC236}">
                <a16:creationId xmlns:a16="http://schemas.microsoft.com/office/drawing/2014/main" id="{015B11CA-F1F6-2B4C-ED42-3A1EBB386D85}"/>
              </a:ext>
            </a:extLst>
          </p:cNvPr>
          <p:cNvSpPr>
            <a:spLocks noGrp="1"/>
          </p:cNvSpPr>
          <p:nvPr>
            <p:ph idx="1"/>
          </p:nvPr>
        </p:nvSpPr>
        <p:spPr>
          <a:xfrm>
            <a:off x="1476915" y="2888250"/>
            <a:ext cx="4297351" cy="2959777"/>
          </a:xfrm>
        </p:spPr>
        <p:txBody>
          <a:bodyPr vert="horz" lIns="91440" tIns="45720" rIns="91440" bIns="45720" rtlCol="0" anchor="t">
            <a:normAutofit/>
          </a:bodyPr>
          <a:lstStyle/>
          <a:p>
            <a:r>
              <a:rPr lang="en-US" sz="1900" dirty="0"/>
              <a:t>The research shows that the effect of civilian race has on the likelihood of a police officer shooting a civilian. </a:t>
            </a:r>
          </a:p>
          <a:p>
            <a:r>
              <a:rPr lang="en-US" sz="1900" dirty="0">
                <a:effectLst/>
              </a:rPr>
              <a:t>“Our logic implies that if officers have a lower threshold for deciding to shoot Black civilians than White civilians, then there will be a greater proportion of Black civilians who will choose to not threaten and, therefore, survive an officer-involved shooting</a:t>
            </a:r>
            <a:r>
              <a:rPr lang="en-US" sz="1900" dirty="0"/>
              <a:t>”</a:t>
            </a:r>
          </a:p>
          <a:p>
            <a:endParaRPr lang="en-US" sz="1900" dirty="0"/>
          </a:p>
        </p:txBody>
      </p:sp>
      <p:cxnSp>
        <p:nvCxnSpPr>
          <p:cNvPr id="34" name="Straight Connector 24">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10692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4F5AE-3480-1749-6A18-CBB15D38754A}"/>
              </a:ext>
            </a:extLst>
          </p:cNvPr>
          <p:cNvSpPr>
            <a:spLocks noGrp="1"/>
          </p:cNvSpPr>
          <p:nvPr>
            <p:ph type="title"/>
          </p:nvPr>
        </p:nvSpPr>
        <p:spPr>
          <a:xfrm>
            <a:off x="795528" y="386930"/>
            <a:ext cx="10141799" cy="1300554"/>
          </a:xfrm>
          <a:prstGeom prst="ellipse">
            <a:avLst/>
          </a:prstGeom>
        </p:spPr>
        <p:txBody>
          <a:bodyPr vert="horz" lIns="91440" tIns="45720" rIns="91440" bIns="45720" rtlCol="0" anchor="b">
            <a:normAutofit/>
          </a:bodyPr>
          <a:lstStyle/>
          <a:p>
            <a:r>
              <a:rPr lang="en-US" sz="4800" kern="1200">
                <a:solidFill>
                  <a:schemeClr val="tx1"/>
                </a:solidFill>
                <a:latin typeface="+mj-lt"/>
                <a:ea typeface="+mj-ea"/>
                <a:cs typeface="+mj-cs"/>
              </a:rPr>
              <a:t>Officer shootings per month</a:t>
            </a:r>
          </a:p>
        </p:txBody>
      </p:sp>
      <p:sp>
        <p:nvSpPr>
          <p:cNvPr id="19" name="Rectangle 18">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alendar&#10;&#10;Description automatically generated">
            <a:extLst>
              <a:ext uri="{FF2B5EF4-FFF2-40B4-BE49-F238E27FC236}">
                <a16:creationId xmlns:a16="http://schemas.microsoft.com/office/drawing/2014/main" id="{EFC061B3-3411-6DA2-44E7-DC1AADA15627}"/>
              </a:ext>
            </a:extLst>
          </p:cNvPr>
          <p:cNvPicPr>
            <a:picLocks noGrp="1" noChangeAspect="1"/>
          </p:cNvPicPr>
          <p:nvPr>
            <p:ph idx="1"/>
          </p:nvPr>
        </p:nvPicPr>
        <p:blipFill>
          <a:blip r:embed="rId2"/>
          <a:stretch>
            <a:fillRect/>
          </a:stretch>
        </p:blipFill>
        <p:spPr>
          <a:xfrm>
            <a:off x="635295" y="2856068"/>
            <a:ext cx="5150277" cy="3051537"/>
          </a:xfrm>
          <a:prstGeom prst="rect">
            <a:avLst/>
          </a:prstGeom>
        </p:spPr>
      </p:pic>
      <p:sp>
        <p:nvSpPr>
          <p:cNvPr id="6" name="TextBox 5">
            <a:extLst>
              <a:ext uri="{FF2B5EF4-FFF2-40B4-BE49-F238E27FC236}">
                <a16:creationId xmlns:a16="http://schemas.microsoft.com/office/drawing/2014/main" id="{65D8CB80-B8DD-805E-58F6-9B72405860A9}"/>
              </a:ext>
            </a:extLst>
          </p:cNvPr>
          <p:cNvSpPr txBox="1"/>
          <p:nvPr/>
        </p:nvSpPr>
        <p:spPr>
          <a:xfrm>
            <a:off x="6406429" y="5043487"/>
            <a:ext cx="4530898" cy="1195471"/>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 White Black Hispanic Asian/AI/AN/PI</a:t>
            </a:r>
          </a:p>
          <a:p>
            <a:pPr indent="-228600">
              <a:lnSpc>
                <a:spcPct val="90000"/>
              </a:lnSpc>
              <a:spcAft>
                <a:spcPts val="600"/>
              </a:spcAft>
              <a:buFont typeface="Arial" panose="020B0604020202020204" pitchFamily="34" charset="0"/>
              <a:buChar char="•"/>
            </a:pPr>
            <a:r>
              <a:rPr lang="en-US" sz="2000" dirty="0"/>
              <a:t>  0  0.48  0.67     0.42           0.27</a:t>
            </a:r>
          </a:p>
          <a:p>
            <a:pPr indent="-228600">
              <a:lnSpc>
                <a:spcPct val="90000"/>
              </a:lnSpc>
              <a:spcAft>
                <a:spcPts val="600"/>
              </a:spcAft>
              <a:buFont typeface="Arial" panose="020B0604020202020204" pitchFamily="34" charset="0"/>
              <a:buChar char="•"/>
            </a:pPr>
            <a:r>
              <a:rPr lang="en-US" sz="2000" dirty="0"/>
              <a:t>  1  0.52  0.33     0.58           0.73</a:t>
            </a:r>
          </a:p>
        </p:txBody>
      </p:sp>
      <p:sp>
        <p:nvSpPr>
          <p:cNvPr id="27" name="Rectangle 22">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C641405-DA5B-B3B9-D94C-A5BA2FAADBC7}"/>
              </a:ext>
            </a:extLst>
          </p:cNvPr>
          <p:cNvSpPr txBox="1"/>
          <p:nvPr/>
        </p:nvSpPr>
        <p:spPr>
          <a:xfrm>
            <a:off x="6095999" y="4472526"/>
            <a:ext cx="5033964" cy="646331"/>
          </a:xfrm>
          <a:prstGeom prst="rect">
            <a:avLst/>
          </a:prstGeom>
          <a:noFill/>
        </p:spPr>
        <p:txBody>
          <a:bodyPr wrap="square" rtlCol="0">
            <a:spAutoFit/>
          </a:bodyPr>
          <a:lstStyle/>
          <a:p>
            <a:r>
              <a:rPr lang="en-US" dirty="0"/>
              <a:t>This is the percent of fatal shootings based on civilian race</a:t>
            </a:r>
          </a:p>
        </p:txBody>
      </p:sp>
    </p:spTree>
    <p:extLst>
      <p:ext uri="{BB962C8B-B14F-4D97-AF65-F5344CB8AC3E}">
        <p14:creationId xmlns:p14="http://schemas.microsoft.com/office/powerpoint/2010/main" val="2886237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50FFB-025A-53B5-5376-E342CACFDAA7}"/>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vert="horz" lIns="91440" tIns="45720" rIns="91440" bIns="45720" rtlCol="0" anchor="ctr">
            <a:normAutofit/>
          </a:bodyPr>
          <a:lstStyle/>
          <a:p>
            <a:pPr algn="ctr"/>
            <a:r>
              <a:rPr lang="en-US" sz="3600" kern="1200">
                <a:solidFill>
                  <a:srgbClr val="3F3F3F"/>
                </a:solidFill>
                <a:latin typeface="+mj-lt"/>
                <a:ea typeface="+mj-ea"/>
                <a:cs typeface="+mj-cs"/>
              </a:rPr>
              <a:t>The original vs replication</a:t>
            </a:r>
          </a:p>
        </p:txBody>
      </p:sp>
      <p:sp>
        <p:nvSpPr>
          <p:cNvPr id="3" name="Content Placeholder 2">
            <a:extLst>
              <a:ext uri="{FF2B5EF4-FFF2-40B4-BE49-F238E27FC236}">
                <a16:creationId xmlns:a16="http://schemas.microsoft.com/office/drawing/2014/main" id="{C157E9E4-3C06-5CF2-9D43-7B140D866EE0}"/>
              </a:ext>
            </a:extLst>
          </p:cNvPr>
          <p:cNvSpPr>
            <a:spLocks noGrp="1"/>
          </p:cNvSpPr>
          <p:nvPr>
            <p:ph idx="1"/>
          </p:nvPr>
        </p:nvSpPr>
        <p:spPr>
          <a:xfrm>
            <a:off x="1476915" y="2888250"/>
            <a:ext cx="4297351" cy="2959777"/>
          </a:xfrm>
        </p:spPr>
        <p:txBody>
          <a:bodyPr vert="horz" lIns="91440" tIns="45720" rIns="91440" bIns="45720" rtlCol="0" anchor="t">
            <a:normAutofit/>
          </a:bodyPr>
          <a:lstStyle/>
          <a:p>
            <a:r>
              <a:rPr lang="en-US" sz="1900"/>
              <a:t>The dataset includes a wide range if data but the studies focus is on </a:t>
            </a:r>
          </a:p>
          <a:p>
            <a:r>
              <a:rPr lang="en-US" sz="1900"/>
              <a:t>fatal or not</a:t>
            </a:r>
          </a:p>
          <a:p>
            <a:r>
              <a:rPr lang="en-US" sz="1900"/>
              <a:t>Race-Asian,Black,White or Hispanic</a:t>
            </a:r>
          </a:p>
          <a:p>
            <a:r>
              <a:rPr lang="en-US" sz="1900"/>
              <a:t>The city Charlotte, Houston ,King County,Los Angeles,Orlando,San Jose,Seattle,Tucson</a:t>
            </a:r>
          </a:p>
          <a:p>
            <a:r>
              <a:rPr lang="en-US" sz="1900"/>
              <a:t>Distance from a trauma center(hospital)</a:t>
            </a:r>
          </a:p>
        </p:txBody>
      </p:sp>
      <p:sp>
        <p:nvSpPr>
          <p:cNvPr id="4" name="TextBox 3">
            <a:extLst>
              <a:ext uri="{FF2B5EF4-FFF2-40B4-BE49-F238E27FC236}">
                <a16:creationId xmlns:a16="http://schemas.microsoft.com/office/drawing/2014/main" id="{8D8DBE02-F8AB-4A20-47F9-7F86D5FF4AF0}"/>
              </a:ext>
            </a:extLst>
          </p:cNvPr>
          <p:cNvSpPr txBox="1"/>
          <p:nvPr/>
        </p:nvSpPr>
        <p:spPr>
          <a:xfrm>
            <a:off x="6417731" y="2888250"/>
            <a:ext cx="4292594" cy="295977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t>Replication </a:t>
            </a:r>
          </a:p>
          <a:p>
            <a:pPr marL="285750" indent="-228600">
              <a:lnSpc>
                <a:spcPct val="90000"/>
              </a:lnSpc>
              <a:spcAft>
                <a:spcPts val="600"/>
              </a:spcAft>
              <a:buFont typeface="Arial" panose="020B0604020202020204" pitchFamily="34" charset="0"/>
              <a:buChar char="•"/>
            </a:pPr>
            <a:r>
              <a:rPr lang="en-US" sz="2000" dirty="0"/>
              <a:t>In my replication I ran the model, but I added a new variable, the race of the police officer to the fixed effect additive model</a:t>
            </a:r>
          </a:p>
        </p:txBody>
      </p:sp>
    </p:spTree>
    <p:extLst>
      <p:ext uri="{BB962C8B-B14F-4D97-AF65-F5344CB8AC3E}">
        <p14:creationId xmlns:p14="http://schemas.microsoft.com/office/powerpoint/2010/main" val="349603368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747135-213A-D276-9E66-5410979C4C5A}"/>
              </a:ext>
            </a:extLst>
          </p:cNvPr>
          <p:cNvSpPr>
            <a:spLocks noGrp="1"/>
          </p:cNvSpPr>
          <p:nvPr>
            <p:ph type="title"/>
          </p:nvPr>
        </p:nvSpPr>
        <p:spPr>
          <a:xfrm>
            <a:off x="1371597" y="348865"/>
            <a:ext cx="10044023" cy="877729"/>
          </a:xfrm>
        </p:spPr>
        <p:txBody>
          <a:bodyPr anchor="ctr">
            <a:normAutofit/>
          </a:bodyPr>
          <a:lstStyle/>
          <a:p>
            <a:r>
              <a:rPr lang="en-US" sz="2800">
                <a:solidFill>
                  <a:srgbClr val="FFFFFF"/>
                </a:solidFill>
              </a:rPr>
              <a:t>Officer Race and shooting</a:t>
            </a:r>
            <a:br>
              <a:rPr lang="en-US" sz="2800">
                <a:solidFill>
                  <a:srgbClr val="FFFFFF"/>
                </a:solidFill>
              </a:rPr>
            </a:br>
            <a:r>
              <a:rPr lang="en-US" sz="2800">
                <a:solidFill>
                  <a:srgbClr val="FFFFFF"/>
                </a:solidFill>
              </a:rPr>
              <a:t>Does it matter?</a:t>
            </a:r>
          </a:p>
        </p:txBody>
      </p:sp>
      <p:pic>
        <p:nvPicPr>
          <p:cNvPr id="5" name="Content Placeholder 4" descr="Chart, line chart, scatter chart&#10;&#10;Description automatically generated">
            <a:extLst>
              <a:ext uri="{FF2B5EF4-FFF2-40B4-BE49-F238E27FC236}">
                <a16:creationId xmlns:a16="http://schemas.microsoft.com/office/drawing/2014/main" id="{015118F3-2FEE-1A5A-005F-DC4B0170FEF7}"/>
              </a:ext>
            </a:extLst>
          </p:cNvPr>
          <p:cNvPicPr>
            <a:picLocks noGrp="1" noChangeAspect="1"/>
          </p:cNvPicPr>
          <p:nvPr>
            <p:ph idx="1"/>
          </p:nvPr>
        </p:nvPicPr>
        <p:blipFill>
          <a:blip r:embed="rId3"/>
          <a:stretch>
            <a:fillRect/>
          </a:stretch>
        </p:blipFill>
        <p:spPr>
          <a:xfrm>
            <a:off x="1788456" y="2112579"/>
            <a:ext cx="7170584" cy="3655776"/>
          </a:xfrm>
        </p:spPr>
      </p:pic>
      <p:sp>
        <p:nvSpPr>
          <p:cNvPr id="6" name="TextBox 5">
            <a:extLst>
              <a:ext uri="{FF2B5EF4-FFF2-40B4-BE49-F238E27FC236}">
                <a16:creationId xmlns:a16="http://schemas.microsoft.com/office/drawing/2014/main" id="{23E387AC-FF49-1FA6-0DF2-6FBF89D1F4B7}"/>
              </a:ext>
            </a:extLst>
          </p:cNvPr>
          <p:cNvSpPr txBox="1"/>
          <p:nvPr/>
        </p:nvSpPr>
        <p:spPr>
          <a:xfrm>
            <a:off x="1428551" y="5995090"/>
            <a:ext cx="6145865" cy="325025"/>
          </a:xfrm>
          <a:prstGeom prst="rect">
            <a:avLst/>
          </a:prstGeom>
          <a:noFill/>
        </p:spPr>
        <p:txBody>
          <a:bodyPr wrap="square" rtlCol="0">
            <a:spAutoFit/>
          </a:bodyPr>
          <a:lstStyle/>
          <a:p>
            <a:pPr defTabSz="768096">
              <a:spcAft>
                <a:spcPts val="600"/>
              </a:spcAft>
            </a:pPr>
            <a:r>
              <a:rPr lang="en-IE" sz="1512" kern="1200">
                <a:solidFill>
                  <a:srgbClr val="000000"/>
                </a:solidFill>
                <a:latin typeface="-webkit-standard"/>
                <a:ea typeface="+mn-ea"/>
                <a:cs typeface="+mn-cs"/>
              </a:rPr>
              <a:t>(Hoekstra &amp; Sloan, 2020)</a:t>
            </a:r>
            <a:endParaRPr lang="en-US"/>
          </a:p>
        </p:txBody>
      </p:sp>
      <p:sp>
        <p:nvSpPr>
          <p:cNvPr id="7" name="TextBox 6">
            <a:extLst>
              <a:ext uri="{FF2B5EF4-FFF2-40B4-BE49-F238E27FC236}">
                <a16:creationId xmlns:a16="http://schemas.microsoft.com/office/drawing/2014/main" id="{4FB04BC3-CEBA-5762-F352-A1FBB3837249}"/>
              </a:ext>
            </a:extLst>
          </p:cNvPr>
          <p:cNvSpPr txBox="1"/>
          <p:nvPr/>
        </p:nvSpPr>
        <p:spPr>
          <a:xfrm>
            <a:off x="9098878" y="2225946"/>
            <a:ext cx="1688512" cy="1023101"/>
          </a:xfrm>
          <a:prstGeom prst="rect">
            <a:avLst/>
          </a:prstGeom>
          <a:noFill/>
        </p:spPr>
        <p:txBody>
          <a:bodyPr wrap="square" rtlCol="0">
            <a:spAutoFit/>
          </a:bodyPr>
          <a:lstStyle/>
          <a:p>
            <a:pPr defTabSz="768096">
              <a:spcAft>
                <a:spcPts val="600"/>
              </a:spcAft>
            </a:pPr>
            <a:r>
              <a:rPr lang="en-US" sz="1512" kern="1200">
                <a:solidFill>
                  <a:schemeClr val="tx1"/>
                </a:solidFill>
                <a:latin typeface="+mn-lt"/>
                <a:ea typeface="+mn-ea"/>
                <a:cs typeface="+mn-cs"/>
              </a:rPr>
              <a:t>Yes-It does in a lot of datasets including this one from 2020</a:t>
            </a:r>
            <a:endParaRPr lang="en-US"/>
          </a:p>
        </p:txBody>
      </p:sp>
    </p:spTree>
    <p:extLst>
      <p:ext uri="{BB962C8B-B14F-4D97-AF65-F5344CB8AC3E}">
        <p14:creationId xmlns:p14="http://schemas.microsoft.com/office/powerpoint/2010/main" val="44950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F10CD3-77C6-A90C-AD6F-85307C588ED2}"/>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Replication twist-Surely officer race matters?</a:t>
            </a:r>
          </a:p>
        </p:txBody>
      </p:sp>
      <p:graphicFrame>
        <p:nvGraphicFramePr>
          <p:cNvPr id="21" name="Content Placeholder 2">
            <a:extLst>
              <a:ext uri="{FF2B5EF4-FFF2-40B4-BE49-F238E27FC236}">
                <a16:creationId xmlns:a16="http://schemas.microsoft.com/office/drawing/2014/main" id="{DA892FA0-2364-2E8F-EEE3-03B5473300AF}"/>
              </a:ext>
            </a:extLst>
          </p:cNvPr>
          <p:cNvGraphicFramePr>
            <a:graphicFrameLocks noGrp="1"/>
          </p:cNvGraphicFramePr>
          <p:nvPr>
            <p:ph idx="1"/>
            <p:extLst>
              <p:ext uri="{D42A27DB-BD31-4B8C-83A1-F6EECF244321}">
                <p14:modId xmlns:p14="http://schemas.microsoft.com/office/powerpoint/2010/main" val="25986553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7102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E4AD84-3257-6C2D-58B7-1659EB1E0002}"/>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3100">
                <a:solidFill>
                  <a:srgbClr val="FFFFFF"/>
                </a:solidFill>
              </a:rPr>
              <a:t>Fixed effect glm for original and replication</a:t>
            </a:r>
          </a:p>
        </p:txBody>
      </p:sp>
      <p:pic>
        <p:nvPicPr>
          <p:cNvPr id="5" name="Content Placeholder 4" descr="Graphical user interface, text, application, chat or text message&#10;&#10;Description automatically generated">
            <a:extLst>
              <a:ext uri="{FF2B5EF4-FFF2-40B4-BE49-F238E27FC236}">
                <a16:creationId xmlns:a16="http://schemas.microsoft.com/office/drawing/2014/main" id="{65180AF2-99B9-5353-7676-0DBC17273680}"/>
              </a:ext>
            </a:extLst>
          </p:cNvPr>
          <p:cNvPicPr>
            <a:picLocks noGrp="1" noChangeAspect="1"/>
          </p:cNvPicPr>
          <p:nvPr>
            <p:ph idx="1"/>
          </p:nvPr>
        </p:nvPicPr>
        <p:blipFill rotWithShape="1">
          <a:blip r:embed="rId2"/>
          <a:srcRect r="7884" b="-3"/>
          <a:stretch/>
        </p:blipFill>
        <p:spPr>
          <a:xfrm>
            <a:off x="715748" y="2460379"/>
            <a:ext cx="5131088" cy="3439730"/>
          </a:xfrm>
          <a:prstGeom prst="rect">
            <a:avLst/>
          </a:prstGeom>
        </p:spPr>
      </p:pic>
      <p:pic>
        <p:nvPicPr>
          <p:cNvPr id="7" name="Picture 6" descr="Text, application&#10;&#10;Description automatically generated">
            <a:extLst>
              <a:ext uri="{FF2B5EF4-FFF2-40B4-BE49-F238E27FC236}">
                <a16:creationId xmlns:a16="http://schemas.microsoft.com/office/drawing/2014/main" id="{7BB0C2D6-1BC0-1F66-E930-F18B0C55D4AA}"/>
              </a:ext>
            </a:extLst>
          </p:cNvPr>
          <p:cNvPicPr>
            <a:picLocks noChangeAspect="1"/>
          </p:cNvPicPr>
          <p:nvPr/>
        </p:nvPicPr>
        <p:blipFill rotWithShape="1">
          <a:blip r:embed="rId3"/>
          <a:srcRect t="8794" r="-2" b="-2"/>
          <a:stretch/>
        </p:blipFill>
        <p:spPr>
          <a:xfrm>
            <a:off x="6345165" y="2496878"/>
            <a:ext cx="5131087" cy="3439704"/>
          </a:xfrm>
          <a:prstGeom prst="rect">
            <a:avLst/>
          </a:prstGeom>
        </p:spPr>
      </p:pic>
    </p:spTree>
    <p:extLst>
      <p:ext uri="{BB962C8B-B14F-4D97-AF65-F5344CB8AC3E}">
        <p14:creationId xmlns:p14="http://schemas.microsoft.com/office/powerpoint/2010/main" val="4048007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73DDF9D-E27C-4E23-A1E8-CA352535F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10138"/>
            <a:ext cx="121920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C3DFA2E2-15F2-BD60-59B4-A3E165CBF5BB}"/>
              </a:ext>
            </a:extLst>
          </p:cNvPr>
          <p:cNvPicPr>
            <a:picLocks noChangeAspect="1"/>
          </p:cNvPicPr>
          <p:nvPr/>
        </p:nvPicPr>
        <p:blipFill rotWithShape="1">
          <a:blip r:embed="rId2"/>
          <a:srcRect r="-1" b="8835"/>
          <a:stretch/>
        </p:blipFill>
        <p:spPr>
          <a:xfrm>
            <a:off x="8331957" y="-10138"/>
            <a:ext cx="3860043" cy="3457378"/>
          </a:xfrm>
          <a:prstGeom prst="rect">
            <a:avLst/>
          </a:prstGeom>
        </p:spPr>
      </p:pic>
      <p:sp>
        <p:nvSpPr>
          <p:cNvPr id="30" name="Rectangle 29">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7E868E6-B884-08EC-CFAA-A4CDFAE16F34}"/>
              </a:ext>
            </a:extLst>
          </p:cNvPr>
          <p:cNvSpPr>
            <a:spLocks noGrp="1"/>
          </p:cNvSpPr>
          <p:nvPr>
            <p:ph type="title"/>
          </p:nvPr>
        </p:nvSpPr>
        <p:spPr>
          <a:xfrm>
            <a:off x="631065" y="457201"/>
            <a:ext cx="3020560" cy="3588870"/>
          </a:xfrm>
        </p:spPr>
        <p:txBody>
          <a:bodyPr anchor="b">
            <a:normAutofit/>
          </a:bodyPr>
          <a:lstStyle/>
          <a:p>
            <a:pPr algn="r"/>
            <a:r>
              <a:rPr lang="en-US" sz="4000" dirty="0">
                <a:solidFill>
                  <a:srgbClr val="FFFFFF"/>
                </a:solidFill>
              </a:rPr>
              <a:t>Adapting sensitivity function</a:t>
            </a:r>
          </a:p>
        </p:txBody>
      </p:sp>
      <p:sp>
        <p:nvSpPr>
          <p:cNvPr id="11" name="Content Placeholder 10">
            <a:extLst>
              <a:ext uri="{FF2B5EF4-FFF2-40B4-BE49-F238E27FC236}">
                <a16:creationId xmlns:a16="http://schemas.microsoft.com/office/drawing/2014/main" id="{0BC0BF72-5C77-73B0-829D-02CD828AB9EC}"/>
              </a:ext>
            </a:extLst>
          </p:cNvPr>
          <p:cNvSpPr>
            <a:spLocks noGrp="1"/>
          </p:cNvSpPr>
          <p:nvPr>
            <p:ph idx="1"/>
          </p:nvPr>
        </p:nvSpPr>
        <p:spPr>
          <a:xfrm>
            <a:off x="4649246" y="669363"/>
            <a:ext cx="3142472" cy="5534211"/>
          </a:xfrm>
        </p:spPr>
        <p:txBody>
          <a:bodyPr anchor="ctr">
            <a:normAutofit/>
          </a:bodyPr>
          <a:lstStyle/>
          <a:p>
            <a:r>
              <a:rPr lang="en-IE" sz="1300" dirty="0">
                <a:latin typeface="Söhne"/>
              </a:rPr>
              <a:t>T</a:t>
            </a:r>
            <a:r>
              <a:rPr lang="en-IE" sz="1300" b="0" i="0" u="none" strike="noStrike" dirty="0">
                <a:effectLst/>
                <a:latin typeface="Söhne"/>
              </a:rPr>
              <a:t>he estimate.poisson.rhoU2 function is estimating a Poisson regression model with log link and using the confounder variable as the predictor of interest, with White, Houston, </a:t>
            </a:r>
            <a:r>
              <a:rPr lang="en-IE" sz="1300" b="0" i="0" u="none" strike="noStrike" dirty="0" err="1">
                <a:effectLst/>
                <a:latin typeface="Söhne"/>
              </a:rPr>
              <a:t>King_County</a:t>
            </a:r>
            <a:r>
              <a:rPr lang="en-IE" sz="1300" b="0" i="0" u="none" strike="noStrike" dirty="0">
                <a:effectLst/>
                <a:latin typeface="Söhne"/>
              </a:rPr>
              <a:t>, </a:t>
            </a:r>
            <a:r>
              <a:rPr lang="en-IE" sz="1300" b="0" i="0" u="none" strike="noStrike" dirty="0" err="1">
                <a:effectLst/>
                <a:latin typeface="Söhne"/>
              </a:rPr>
              <a:t>Los_Angeles</a:t>
            </a:r>
            <a:r>
              <a:rPr lang="en-IE" sz="1300" b="0" i="0" u="none" strike="noStrike" dirty="0">
                <a:effectLst/>
                <a:latin typeface="Söhne"/>
              </a:rPr>
              <a:t>, Orlando, </a:t>
            </a:r>
            <a:r>
              <a:rPr lang="en-IE" sz="1300" b="0" i="0" u="none" strike="noStrike" dirty="0" err="1">
                <a:effectLst/>
                <a:latin typeface="Söhne"/>
              </a:rPr>
              <a:t>San_Jose</a:t>
            </a:r>
            <a:r>
              <a:rPr lang="en-IE" sz="1300" b="0" i="0" u="none" strike="noStrike" dirty="0">
                <a:effectLst/>
                <a:latin typeface="Söhne"/>
              </a:rPr>
              <a:t>, Seattle, Tucson, and trauma10 as covariates. The function returns the fitted Poisson regression model.</a:t>
            </a:r>
          </a:p>
          <a:p>
            <a:r>
              <a:rPr lang="en-IE" sz="1300" b="0" i="0" u="none" strike="noStrike" dirty="0">
                <a:effectLst/>
                <a:latin typeface="Söhne"/>
              </a:rPr>
              <a:t>The </a:t>
            </a:r>
            <a:r>
              <a:rPr lang="en-IE" sz="1300" b="0" i="0" u="none" strike="noStrike" dirty="0" err="1">
                <a:effectLst/>
                <a:latin typeface="Söhne"/>
              </a:rPr>
              <a:t>bias.factor</a:t>
            </a:r>
            <a:r>
              <a:rPr lang="en-IE" sz="1300" b="0" i="0" u="none" strike="noStrike" dirty="0">
                <a:effectLst/>
                <a:latin typeface="Söhne"/>
              </a:rPr>
              <a:t> function calculates the bias factor based on the ratio of the unmeasured confounding effect (represented by </a:t>
            </a:r>
            <a:r>
              <a:rPr lang="en-IE" sz="1300" b="0" i="0" u="none" strike="noStrike" dirty="0" err="1">
                <a:effectLst/>
                <a:latin typeface="Söhne"/>
              </a:rPr>
              <a:t>RR_rhoU</a:t>
            </a:r>
            <a:r>
              <a:rPr lang="en-IE" sz="1300" b="0" i="0" u="none" strike="noStrike" dirty="0">
                <a:effectLst/>
                <a:latin typeface="Söhne"/>
              </a:rPr>
              <a:t>) and the observed exposure effect (represented by RR_UY).</a:t>
            </a:r>
          </a:p>
          <a:p>
            <a:r>
              <a:rPr lang="en-IE" sz="1300" b="0" i="0" u="none" strike="noStrike" dirty="0">
                <a:effectLst/>
                <a:latin typeface="Söhne"/>
              </a:rPr>
              <a:t>The cluster.pois2 function appears to be fitting a clustered Poisson regression model using the </a:t>
            </a:r>
            <a:r>
              <a:rPr lang="en-IE" sz="1300" b="0" i="0" u="none" strike="noStrike" dirty="0" err="1">
                <a:effectLst/>
                <a:latin typeface="Söhne"/>
              </a:rPr>
              <a:t>fepois</a:t>
            </a:r>
            <a:r>
              <a:rPr lang="en-IE" sz="1300" b="0" i="0" u="none" strike="noStrike" dirty="0">
                <a:effectLst/>
                <a:latin typeface="Söhne"/>
              </a:rPr>
              <a:t> function, with fatal, White, trauma10, and </a:t>
            </a:r>
            <a:r>
              <a:rPr lang="en-IE" sz="1300" b="0" i="0" u="none" strike="noStrike" dirty="0" err="1">
                <a:effectLst/>
                <a:latin typeface="Söhne"/>
              </a:rPr>
              <a:t>city_factor</a:t>
            </a:r>
            <a:r>
              <a:rPr lang="en-IE" sz="1300" b="0" i="0" u="none" strike="noStrike" dirty="0">
                <a:effectLst/>
                <a:latin typeface="Söhne"/>
              </a:rPr>
              <a:t> as predictors. The function returns the estimated coefficients of the fitted model. The indices argument likely refers to the indices of the observations in the data set that belong to the same cluster.</a:t>
            </a:r>
          </a:p>
          <a:p>
            <a:br>
              <a:rPr lang="en-IE" sz="1300" dirty="0"/>
            </a:br>
            <a:endParaRPr lang="en-US" sz="1300" dirty="0"/>
          </a:p>
        </p:txBody>
      </p:sp>
      <p:pic>
        <p:nvPicPr>
          <p:cNvPr id="7" name="Picture 6" descr="Text&#10;&#10;Description automatically generated">
            <a:extLst>
              <a:ext uri="{FF2B5EF4-FFF2-40B4-BE49-F238E27FC236}">
                <a16:creationId xmlns:a16="http://schemas.microsoft.com/office/drawing/2014/main" id="{B564E62F-0587-073E-E59F-131884262E7B}"/>
              </a:ext>
            </a:extLst>
          </p:cNvPr>
          <p:cNvPicPr>
            <a:picLocks noChangeAspect="1"/>
          </p:cNvPicPr>
          <p:nvPr/>
        </p:nvPicPr>
        <p:blipFill rotWithShape="1">
          <a:blip r:embed="rId3"/>
          <a:srcRect r="18296" b="-3"/>
          <a:stretch/>
        </p:blipFill>
        <p:spPr>
          <a:xfrm>
            <a:off x="8331957" y="3420897"/>
            <a:ext cx="3860043" cy="3437103"/>
          </a:xfrm>
          <a:prstGeom prst="rect">
            <a:avLst/>
          </a:prstGeom>
        </p:spPr>
      </p:pic>
    </p:spTree>
    <p:extLst>
      <p:ext uri="{BB962C8B-B14F-4D97-AF65-F5344CB8AC3E}">
        <p14:creationId xmlns:p14="http://schemas.microsoft.com/office/powerpoint/2010/main" val="3002370352"/>
      </p:ext>
    </p:extLst>
  </p:cSld>
  <p:clrMapOvr>
    <a:masterClrMapping/>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430</TotalTime>
  <Words>1034</Words>
  <Application>Microsoft Macintosh PowerPoint</Application>
  <PresentationFormat>Widescreen</PresentationFormat>
  <Paragraphs>58</Paragraphs>
  <Slides>15</Slides>
  <Notes>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-webkit-standard</vt:lpstr>
      <vt:lpstr>Arial</vt:lpstr>
      <vt:lpstr>Calibri</vt:lpstr>
      <vt:lpstr>Calibri Light</vt:lpstr>
      <vt:lpstr>CMR10</vt:lpstr>
      <vt:lpstr>Helvetica Neue</vt:lpstr>
      <vt:lpstr>Söhne</vt:lpstr>
      <vt:lpstr>Office Theme</vt:lpstr>
      <vt:lpstr>Applied statistic 2</vt:lpstr>
      <vt:lpstr>Abstract</vt:lpstr>
      <vt:lpstr>Clark, T.S. et al. (2023) “Are police racially biased in the decision to shoot?,” The Journal of Politics [Preprint]. </vt:lpstr>
      <vt:lpstr>Officer shootings per month</vt:lpstr>
      <vt:lpstr>The original vs replication</vt:lpstr>
      <vt:lpstr>Officer Race and shooting Does it matter?</vt:lpstr>
      <vt:lpstr>Replication twist-Surely officer race matters?</vt:lpstr>
      <vt:lpstr>Fixed effect glm for original and replication</vt:lpstr>
      <vt:lpstr>Adapting sensitivity function</vt:lpstr>
      <vt:lpstr>Estimated relationship between civilian race and probability of fatality conditional upon being involved in an officer-involved shooting. Cells show logistic coefficients with clustered-robust standard errors. Omitted category is white civilians, Charlotte and the year 2010."</vt:lpstr>
      <vt:lpstr>PowerPoint Presentation</vt:lpstr>
      <vt:lpstr>Estimated relationship between civilian race and probability of fatality conditional upon being involved in an officer-involved shooting. Cells show Poisson coefficients with clustered-robust standard errors. Omitted category is white civilians, Charlotte and the year 2010."</vt:lpstr>
      <vt:lpstr>Code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statistic 2</dc:title>
  <dc:creator>darragh kane o toole</dc:creator>
  <cp:lastModifiedBy>darragh kane o toole</cp:lastModifiedBy>
  <cp:revision>1</cp:revision>
  <dcterms:created xsi:type="dcterms:W3CDTF">2023-04-02T12:26:14Z</dcterms:created>
  <dcterms:modified xsi:type="dcterms:W3CDTF">2023-04-02T19:36:19Z</dcterms:modified>
</cp:coreProperties>
</file>